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5"/>
  </p:notesMasterIdLst>
  <p:sldIdLst>
    <p:sldId id="256" r:id="rId2"/>
    <p:sldId id="311" r:id="rId3"/>
    <p:sldId id="257" r:id="rId4"/>
    <p:sldId id="312" r:id="rId5"/>
    <p:sldId id="259" r:id="rId6"/>
    <p:sldId id="270" r:id="rId7"/>
    <p:sldId id="313" r:id="rId8"/>
    <p:sldId id="314" r:id="rId9"/>
    <p:sldId id="271" r:id="rId10"/>
    <p:sldId id="272" r:id="rId11"/>
    <p:sldId id="260" r:id="rId12"/>
    <p:sldId id="315" r:id="rId13"/>
    <p:sldId id="261" r:id="rId14"/>
    <p:sldId id="273" r:id="rId15"/>
    <p:sldId id="274" r:id="rId16"/>
    <p:sldId id="262" r:id="rId17"/>
    <p:sldId id="263" r:id="rId18"/>
    <p:sldId id="276" r:id="rId19"/>
    <p:sldId id="280" r:id="rId20"/>
    <p:sldId id="295" r:id="rId21"/>
    <p:sldId id="278" r:id="rId22"/>
    <p:sldId id="296" r:id="rId23"/>
    <p:sldId id="297" r:id="rId24"/>
    <p:sldId id="298" r:id="rId25"/>
    <p:sldId id="299" r:id="rId26"/>
    <p:sldId id="300" r:id="rId27"/>
    <p:sldId id="301" r:id="rId28"/>
    <p:sldId id="302" r:id="rId29"/>
    <p:sldId id="304" r:id="rId30"/>
    <p:sldId id="305" r:id="rId31"/>
    <p:sldId id="306" r:id="rId32"/>
    <p:sldId id="266" r:id="rId33"/>
    <p:sldId id="267" r:id="rId34"/>
    <p:sldId id="307" r:id="rId35"/>
    <p:sldId id="308" r:id="rId36"/>
    <p:sldId id="309" r:id="rId37"/>
    <p:sldId id="310" r:id="rId38"/>
    <p:sldId id="268" r:id="rId39"/>
    <p:sldId id="279" r:id="rId40"/>
    <p:sldId id="281" r:id="rId41"/>
    <p:sldId id="282" r:id="rId42"/>
    <p:sldId id="283" r:id="rId43"/>
    <p:sldId id="284" r:id="rId44"/>
    <p:sldId id="285" r:id="rId45"/>
    <p:sldId id="286" r:id="rId46"/>
    <p:sldId id="287" r:id="rId47"/>
    <p:sldId id="288" r:id="rId48"/>
    <p:sldId id="289" r:id="rId49"/>
    <p:sldId id="290" r:id="rId50"/>
    <p:sldId id="291" r:id="rId51"/>
    <p:sldId id="292" r:id="rId52"/>
    <p:sldId id="293" r:id="rId53"/>
    <p:sldId id="294"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3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3DD999-540C-4038-9E47-FE841BECB466}" type="datetimeFigureOut">
              <a:rPr lang="en-US" smtClean="0"/>
              <a:t>9/23/2024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65E29F-893C-46BD-858B-82B210EFC91F}" type="slidenum">
              <a:rPr lang="en-US" smtClean="0"/>
              <a:t>‹#›</a:t>
            </a:fld>
            <a:endParaRPr lang="en-US"/>
          </a:p>
        </p:txBody>
      </p:sp>
    </p:spTree>
    <p:extLst>
      <p:ext uri="{BB962C8B-B14F-4D97-AF65-F5344CB8AC3E}">
        <p14:creationId xmlns:p14="http://schemas.microsoft.com/office/powerpoint/2010/main" val="2896609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4FAA3D-5AF3-4E93-B522-39CBF3A4995A}"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AA3A3A-AA56-4BF1-A738-E91BA722B834}" type="slidenum">
              <a:rPr lang="en-US" smtClean="0"/>
              <a:t>‹#›</a:t>
            </a:fld>
            <a:endParaRPr lang="en-US"/>
          </a:p>
        </p:txBody>
      </p:sp>
    </p:spTree>
    <p:extLst>
      <p:ext uri="{BB962C8B-B14F-4D97-AF65-F5344CB8AC3E}">
        <p14:creationId xmlns:p14="http://schemas.microsoft.com/office/powerpoint/2010/main" val="5186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4FAA3D-5AF3-4E93-B522-39CBF3A4995A}"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AA3A3A-AA56-4BF1-A738-E91BA722B834}" type="slidenum">
              <a:rPr lang="en-US" smtClean="0"/>
              <a:t>‹#›</a:t>
            </a:fld>
            <a:endParaRPr lang="en-US"/>
          </a:p>
        </p:txBody>
      </p:sp>
    </p:spTree>
    <p:extLst>
      <p:ext uri="{BB962C8B-B14F-4D97-AF65-F5344CB8AC3E}">
        <p14:creationId xmlns:p14="http://schemas.microsoft.com/office/powerpoint/2010/main" val="1032122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4FAA3D-5AF3-4E93-B522-39CBF3A4995A}"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AA3A3A-AA56-4BF1-A738-E91BA722B834}" type="slidenum">
              <a:rPr lang="en-US" smtClean="0"/>
              <a:t>‹#›</a:t>
            </a:fld>
            <a:endParaRPr lang="en-US"/>
          </a:p>
        </p:txBody>
      </p:sp>
    </p:spTree>
    <p:extLst>
      <p:ext uri="{BB962C8B-B14F-4D97-AF65-F5344CB8AC3E}">
        <p14:creationId xmlns:p14="http://schemas.microsoft.com/office/powerpoint/2010/main" val="4109702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4FAA3D-5AF3-4E93-B522-39CBF3A4995A}"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AA3A3A-AA56-4BF1-A738-E91BA722B834}" type="slidenum">
              <a:rPr lang="en-US" smtClean="0"/>
              <a:t>‹#›</a:t>
            </a:fld>
            <a:endParaRPr lang="en-US"/>
          </a:p>
        </p:txBody>
      </p:sp>
    </p:spTree>
    <p:extLst>
      <p:ext uri="{BB962C8B-B14F-4D97-AF65-F5344CB8AC3E}">
        <p14:creationId xmlns:p14="http://schemas.microsoft.com/office/powerpoint/2010/main" val="1118286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4FAA3D-5AF3-4E93-B522-39CBF3A4995A}" type="datetimeFigureOut">
              <a:rPr lang="en-US" smtClean="0"/>
              <a:t>9/23/2024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AA3A3A-AA56-4BF1-A738-E91BA722B834}" type="slidenum">
              <a:rPr lang="en-US" smtClean="0"/>
              <a:t>‹#›</a:t>
            </a:fld>
            <a:endParaRPr lang="en-US"/>
          </a:p>
        </p:txBody>
      </p:sp>
    </p:spTree>
    <p:extLst>
      <p:ext uri="{BB962C8B-B14F-4D97-AF65-F5344CB8AC3E}">
        <p14:creationId xmlns:p14="http://schemas.microsoft.com/office/powerpoint/2010/main" val="318478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4FAA3D-5AF3-4E93-B522-39CBF3A4995A}"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AA3A3A-AA56-4BF1-A738-E91BA722B834}" type="slidenum">
              <a:rPr lang="en-US" smtClean="0"/>
              <a:t>‹#›</a:t>
            </a:fld>
            <a:endParaRPr lang="en-US"/>
          </a:p>
        </p:txBody>
      </p:sp>
    </p:spTree>
    <p:extLst>
      <p:ext uri="{BB962C8B-B14F-4D97-AF65-F5344CB8AC3E}">
        <p14:creationId xmlns:p14="http://schemas.microsoft.com/office/powerpoint/2010/main" val="1018155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4FAA3D-5AF3-4E93-B522-39CBF3A4995A}" type="datetimeFigureOut">
              <a:rPr lang="en-US" smtClean="0"/>
              <a:t>9/23/2024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AA3A3A-AA56-4BF1-A738-E91BA722B834}" type="slidenum">
              <a:rPr lang="en-US" smtClean="0"/>
              <a:t>‹#›</a:t>
            </a:fld>
            <a:endParaRPr lang="en-US"/>
          </a:p>
        </p:txBody>
      </p:sp>
    </p:spTree>
    <p:extLst>
      <p:ext uri="{BB962C8B-B14F-4D97-AF65-F5344CB8AC3E}">
        <p14:creationId xmlns:p14="http://schemas.microsoft.com/office/powerpoint/2010/main" val="2074012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4FAA3D-5AF3-4E93-B522-39CBF3A4995A}" type="datetimeFigureOut">
              <a:rPr lang="en-US" smtClean="0"/>
              <a:t>9/23/2024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AA3A3A-AA56-4BF1-A738-E91BA722B834}" type="slidenum">
              <a:rPr lang="en-US" smtClean="0"/>
              <a:t>‹#›</a:t>
            </a:fld>
            <a:endParaRPr lang="en-US"/>
          </a:p>
        </p:txBody>
      </p:sp>
    </p:spTree>
    <p:extLst>
      <p:ext uri="{BB962C8B-B14F-4D97-AF65-F5344CB8AC3E}">
        <p14:creationId xmlns:p14="http://schemas.microsoft.com/office/powerpoint/2010/main" val="2227765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4FAA3D-5AF3-4E93-B522-39CBF3A4995A}" type="datetimeFigureOut">
              <a:rPr lang="en-US" smtClean="0"/>
              <a:t>9/23/2024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AA3A3A-AA56-4BF1-A738-E91BA722B834}" type="slidenum">
              <a:rPr lang="en-US" smtClean="0"/>
              <a:t>‹#›</a:t>
            </a:fld>
            <a:endParaRPr lang="en-US"/>
          </a:p>
        </p:txBody>
      </p:sp>
    </p:spTree>
    <p:extLst>
      <p:ext uri="{BB962C8B-B14F-4D97-AF65-F5344CB8AC3E}">
        <p14:creationId xmlns:p14="http://schemas.microsoft.com/office/powerpoint/2010/main" val="180895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4FAA3D-5AF3-4E93-B522-39CBF3A4995A}"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AA3A3A-AA56-4BF1-A738-E91BA722B834}" type="slidenum">
              <a:rPr lang="en-US" smtClean="0"/>
              <a:t>‹#›</a:t>
            </a:fld>
            <a:endParaRPr lang="en-US"/>
          </a:p>
        </p:txBody>
      </p:sp>
    </p:spTree>
    <p:extLst>
      <p:ext uri="{BB962C8B-B14F-4D97-AF65-F5344CB8AC3E}">
        <p14:creationId xmlns:p14="http://schemas.microsoft.com/office/powerpoint/2010/main" val="3002191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4FAA3D-5AF3-4E93-B522-39CBF3A4995A}" type="datetimeFigureOut">
              <a:rPr lang="en-US" smtClean="0"/>
              <a:t>9/23/2024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AA3A3A-AA56-4BF1-A738-E91BA722B834}" type="slidenum">
              <a:rPr lang="en-US" smtClean="0"/>
              <a:t>‹#›</a:t>
            </a:fld>
            <a:endParaRPr lang="en-US"/>
          </a:p>
        </p:txBody>
      </p:sp>
    </p:spTree>
    <p:extLst>
      <p:ext uri="{BB962C8B-B14F-4D97-AF65-F5344CB8AC3E}">
        <p14:creationId xmlns:p14="http://schemas.microsoft.com/office/powerpoint/2010/main" val="1656221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4FAA3D-5AF3-4E93-B522-39CBF3A4995A}" type="datetimeFigureOut">
              <a:rPr lang="en-US" smtClean="0"/>
              <a:t>9/23/2024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AA3A3A-AA56-4BF1-A738-E91BA722B834}" type="slidenum">
              <a:rPr lang="en-US" smtClean="0"/>
              <a:t>‹#›</a:t>
            </a:fld>
            <a:endParaRPr lang="en-US"/>
          </a:p>
        </p:txBody>
      </p:sp>
    </p:spTree>
    <p:extLst>
      <p:ext uri="{BB962C8B-B14F-4D97-AF65-F5344CB8AC3E}">
        <p14:creationId xmlns:p14="http://schemas.microsoft.com/office/powerpoint/2010/main" val="8883982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2037806" y="1280160"/>
            <a:ext cx="8281851" cy="4323806"/>
          </a:xfrm>
          <a:prstGeom prst="rect">
            <a:avLst/>
          </a:prstGeom>
        </p:spPr>
      </p:pic>
    </p:spTree>
    <p:extLst>
      <p:ext uri="{BB962C8B-B14F-4D97-AF65-F5344CB8AC3E}">
        <p14:creationId xmlns:p14="http://schemas.microsoft.com/office/powerpoint/2010/main" val="1715962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3326"/>
            <a:ext cx="10515600" cy="5693637"/>
          </a:xfrm>
        </p:spPr>
        <p:txBody>
          <a:bodyPr>
            <a:normAutofit fontScale="62500" lnSpcReduction="20000"/>
          </a:bodyPr>
          <a:lstStyle/>
          <a:p>
            <a:pPr marL="0" indent="0" algn="r" rtl="1">
              <a:buNone/>
            </a:pPr>
            <a:r>
              <a:rPr lang="en-US" dirty="0"/>
              <a:t>• </a:t>
            </a:r>
            <a:r>
              <a:rPr lang="ar-SA" dirty="0"/>
              <a:t>نظارت دولتی و جاسوسی سایبری</a:t>
            </a:r>
            <a:r>
              <a:rPr lang="en-US" dirty="0"/>
              <a:t>:</a:t>
            </a:r>
          </a:p>
          <a:p>
            <a:pPr marL="0" indent="0" algn="r" rtl="1">
              <a:buNone/>
            </a:pPr>
            <a:r>
              <a:rPr lang="en-US" dirty="0"/>
              <a:t>  - </a:t>
            </a:r>
            <a:r>
              <a:rPr lang="ar-SA" dirty="0"/>
              <a:t>افزایش توانایی‌های دولت‌ها در جمع‌آوری اطلاعات از شهروندان</a:t>
            </a:r>
            <a:endParaRPr lang="en-US" dirty="0"/>
          </a:p>
          <a:p>
            <a:pPr marL="0" indent="0" algn="r" rtl="1">
              <a:buNone/>
            </a:pPr>
            <a:r>
              <a:rPr lang="en-US" dirty="0"/>
              <a:t>  - </a:t>
            </a:r>
            <a:r>
              <a:rPr lang="ar-SA" dirty="0"/>
              <a:t>چالش‌های مربوط به حفظ تعادل بین امنیت ملی و حریم خصوصی</a:t>
            </a:r>
            <a:endParaRPr lang="fa-IR" dirty="0"/>
          </a:p>
          <a:p>
            <a:pPr marL="0" indent="0" algn="r" rtl="1">
              <a:buNone/>
            </a:pPr>
            <a:endParaRPr lang="en-US" dirty="0"/>
          </a:p>
          <a:p>
            <a:pPr marL="0" indent="0" algn="r" rtl="1">
              <a:buNone/>
            </a:pPr>
            <a:r>
              <a:rPr lang="en-US" dirty="0"/>
              <a:t>• </a:t>
            </a:r>
            <a:r>
              <a:rPr lang="ar-SA" dirty="0"/>
              <a:t>اشتراک‌گذاری ناخواسته اطلاعات در شبکه‌های اجتماعی</a:t>
            </a:r>
            <a:r>
              <a:rPr lang="en-US" dirty="0"/>
              <a:t>:</a:t>
            </a:r>
          </a:p>
          <a:p>
            <a:pPr marL="0" indent="0" algn="r" rtl="1">
              <a:buNone/>
            </a:pPr>
            <a:r>
              <a:rPr lang="en-US" dirty="0"/>
              <a:t>  - </a:t>
            </a:r>
            <a:r>
              <a:rPr lang="ar-SA" dirty="0"/>
              <a:t>عدم آگاهی کاربران از گستره انتشار اطلاعاتشان</a:t>
            </a:r>
            <a:endParaRPr lang="en-US" dirty="0"/>
          </a:p>
          <a:p>
            <a:pPr marL="0" indent="0" algn="r" rtl="1">
              <a:buNone/>
            </a:pPr>
            <a:r>
              <a:rPr lang="en-US" dirty="0"/>
              <a:t>  - </a:t>
            </a:r>
            <a:r>
              <a:rPr lang="ar-SA" dirty="0"/>
              <a:t>چالش‌های مربوط به حق فراموش شدن دیجیتال</a:t>
            </a:r>
            <a:endParaRPr lang="fa-IR" dirty="0"/>
          </a:p>
          <a:p>
            <a:pPr marL="0" indent="0" algn="r" rtl="1">
              <a:buNone/>
            </a:pPr>
            <a:endParaRPr lang="fa-IR" dirty="0"/>
          </a:p>
          <a:p>
            <a:pPr marL="0" indent="0" algn="r" rtl="1">
              <a:buNone/>
            </a:pPr>
            <a:r>
              <a:rPr lang="en-US" dirty="0"/>
              <a:t>• </a:t>
            </a:r>
            <a:r>
              <a:rPr lang="ar-SA" dirty="0"/>
              <a:t>ردیابی آنلاین و تبلیغات هدفمند</a:t>
            </a:r>
            <a:r>
              <a:rPr lang="en-US" dirty="0"/>
              <a:t>:</a:t>
            </a:r>
          </a:p>
          <a:p>
            <a:pPr marL="0" indent="0" algn="r" rtl="1">
              <a:buNone/>
            </a:pPr>
            <a:r>
              <a:rPr lang="en-US" dirty="0"/>
              <a:t>  - </a:t>
            </a:r>
            <a:r>
              <a:rPr lang="ar-SA" dirty="0"/>
              <a:t>استفاده از کوکی‌ها و فناوری‌های پیشرفته برای ردیابی فعالیت‌های آنلاین</a:t>
            </a:r>
            <a:endParaRPr lang="en-US" dirty="0"/>
          </a:p>
          <a:p>
            <a:pPr marL="0" indent="0" algn="r" rtl="1">
              <a:buNone/>
            </a:pPr>
            <a:r>
              <a:rPr lang="en-US" dirty="0"/>
              <a:t>  - </a:t>
            </a:r>
            <a:r>
              <a:rPr lang="ar-SA" dirty="0"/>
              <a:t>ایجاد نگرانی در مورد حد و مرز استفاده از داده‌های شخصی</a:t>
            </a:r>
            <a:endParaRPr lang="fa-IR" dirty="0"/>
          </a:p>
          <a:p>
            <a:pPr marL="0" indent="0" algn="r" rtl="1">
              <a:buNone/>
            </a:pPr>
            <a:endParaRPr lang="en-US" dirty="0"/>
          </a:p>
          <a:p>
            <a:pPr marL="0" indent="0" algn="r" rtl="1">
              <a:buNone/>
            </a:pPr>
            <a:r>
              <a:rPr lang="en-US" dirty="0"/>
              <a:t>• </a:t>
            </a:r>
            <a:r>
              <a:rPr lang="ar-SA" dirty="0"/>
              <a:t>اینترنت اشیاء و جمع‌آوری داده از دستگاه‌های هوشمند</a:t>
            </a:r>
            <a:r>
              <a:rPr lang="en-US" dirty="0"/>
              <a:t>:</a:t>
            </a:r>
          </a:p>
          <a:p>
            <a:pPr marL="0" indent="0" algn="r" rtl="1">
              <a:buNone/>
            </a:pPr>
            <a:r>
              <a:rPr lang="en-US" dirty="0"/>
              <a:t>  - </a:t>
            </a:r>
            <a:r>
              <a:rPr lang="ar-SA" dirty="0"/>
              <a:t>افزایش نقاط جمع‌آوری داده در زندگی روزمره</a:t>
            </a:r>
            <a:endParaRPr lang="en-US" dirty="0"/>
          </a:p>
          <a:p>
            <a:pPr marL="0" indent="0" algn="r" rtl="1">
              <a:buNone/>
            </a:pPr>
            <a:r>
              <a:rPr lang="en-US" dirty="0"/>
              <a:t>  - </a:t>
            </a:r>
            <a:r>
              <a:rPr lang="ar-SA" dirty="0"/>
              <a:t>چالش‌های امنیتی مربوط به دستگاه‌های متصل</a:t>
            </a:r>
            <a:endParaRPr lang="en-US" dirty="0"/>
          </a:p>
          <a:p>
            <a:pPr marL="0" indent="0" algn="r" rtl="1">
              <a:buNone/>
            </a:pPr>
            <a:r>
              <a:rPr lang="en-US" dirty="0"/>
              <a:t> </a:t>
            </a:r>
          </a:p>
          <a:p>
            <a:pPr marL="0" indent="0" algn="r" rtl="1">
              <a:buNone/>
            </a:pPr>
            <a:r>
              <a:rPr lang="ar-SA" dirty="0"/>
              <a:t>نکته : "با گسترش فناوری، چالش‌های حفظ حریم خصوصی پیچیده‌تر و متنوع‌تر می‌شوند، نیازمند رویکردی جامع و چند بعدی</a:t>
            </a:r>
            <a:r>
              <a:rPr lang="en-US" dirty="0"/>
              <a:t>."</a:t>
            </a:r>
          </a:p>
          <a:p>
            <a:pPr marL="0" indent="0" algn="r">
              <a:buNone/>
            </a:pPr>
            <a:endParaRPr lang="en-US" dirty="0"/>
          </a:p>
        </p:txBody>
      </p:sp>
    </p:spTree>
    <p:extLst>
      <p:ext uri="{BB962C8B-B14F-4D97-AF65-F5344CB8AC3E}">
        <p14:creationId xmlns:p14="http://schemas.microsoft.com/office/powerpoint/2010/main" val="32972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قوانین جهانی حفاظت از داده‌ها</a:t>
            </a:r>
            <a:endParaRPr lang="en-US" dirty="0"/>
          </a:p>
        </p:txBody>
      </p:sp>
      <p:sp>
        <p:nvSpPr>
          <p:cNvPr id="3" name="Content Placeholder 2"/>
          <p:cNvSpPr>
            <a:spLocks noGrp="1"/>
          </p:cNvSpPr>
          <p:nvPr>
            <p:ph idx="1"/>
          </p:nvPr>
        </p:nvSpPr>
        <p:spPr/>
        <p:txBody>
          <a:bodyPr>
            <a:normAutofit fontScale="70000" lnSpcReduction="20000"/>
          </a:bodyPr>
          <a:lstStyle/>
          <a:p>
            <a:pPr marL="0" indent="0" algn="r" rtl="1">
              <a:buNone/>
            </a:pPr>
            <a:r>
              <a:rPr lang="en-US" dirty="0"/>
              <a:t>( GDPR) </a:t>
            </a:r>
            <a:r>
              <a:rPr lang="ar-SA" dirty="0"/>
              <a:t>مقررات عمومی حفاظت از داده‌های اتحادیه اروپا</a:t>
            </a:r>
            <a:endParaRPr lang="en-US" dirty="0"/>
          </a:p>
          <a:p>
            <a:pPr marL="0" indent="0" algn="r" rtl="1">
              <a:buNone/>
            </a:pPr>
            <a:r>
              <a:rPr lang="en-US" dirty="0"/>
              <a:t>    - </a:t>
            </a:r>
            <a:r>
              <a:rPr lang="ar-SA" dirty="0"/>
              <a:t>اجرا از سال </a:t>
            </a:r>
            <a:r>
              <a:rPr lang="fa-IR" dirty="0"/>
              <a:t>۲۰۱۸</a:t>
            </a:r>
            <a:endParaRPr lang="en-US" dirty="0"/>
          </a:p>
          <a:p>
            <a:pPr marL="0" indent="0" algn="r" rtl="1">
              <a:buNone/>
            </a:pPr>
            <a:r>
              <a:rPr lang="en-US" dirty="0"/>
              <a:t>    - </a:t>
            </a:r>
            <a:r>
              <a:rPr lang="ar-SA" dirty="0"/>
              <a:t>حقوق گسترده برای شهروندان اروپایی در مورد داده‌های شخصی</a:t>
            </a:r>
            <a:endParaRPr lang="en-US" dirty="0"/>
          </a:p>
          <a:p>
            <a:pPr marL="0" indent="0" algn="r" rtl="1">
              <a:buNone/>
            </a:pPr>
            <a:r>
              <a:rPr lang="en-US" dirty="0"/>
              <a:t>    - </a:t>
            </a:r>
            <a:r>
              <a:rPr lang="ar-SA" dirty="0"/>
              <a:t>جریمه‌های سنگین برای نقض قانون</a:t>
            </a:r>
            <a:endParaRPr lang="en-US" dirty="0"/>
          </a:p>
          <a:p>
            <a:pPr marL="0" indent="0" algn="r" rtl="1">
              <a:buNone/>
            </a:pPr>
            <a:r>
              <a:rPr lang="en-US" dirty="0"/>
              <a:t>  ( CCPA) </a:t>
            </a:r>
            <a:r>
              <a:rPr lang="ar-SA" dirty="0"/>
              <a:t>قانون حریم خصوصی مصرف‌کننده کالیفرنیا</a:t>
            </a:r>
            <a:endParaRPr lang="en-US" dirty="0"/>
          </a:p>
          <a:p>
            <a:pPr marL="0" indent="0" algn="r" rtl="1">
              <a:buNone/>
            </a:pPr>
            <a:r>
              <a:rPr lang="en-US" dirty="0"/>
              <a:t>    - </a:t>
            </a:r>
            <a:r>
              <a:rPr lang="ar-SA" dirty="0"/>
              <a:t>اجرا از سال </a:t>
            </a:r>
            <a:r>
              <a:rPr lang="fa-IR" dirty="0"/>
              <a:t>۲۰۲۰</a:t>
            </a:r>
            <a:endParaRPr lang="en-US" dirty="0"/>
          </a:p>
          <a:p>
            <a:pPr marL="0" indent="0" algn="r" rtl="1">
              <a:buNone/>
            </a:pPr>
            <a:r>
              <a:rPr lang="en-US" dirty="0"/>
              <a:t>    - </a:t>
            </a:r>
            <a:r>
              <a:rPr lang="ar-SA" dirty="0"/>
              <a:t>حقوق مصرف‌کنندگان برای دسترسی و کنترل داده‌های شخصی</a:t>
            </a:r>
            <a:endParaRPr lang="en-US" dirty="0"/>
          </a:p>
          <a:p>
            <a:pPr marL="0" indent="0" algn="r" rtl="1">
              <a:buNone/>
            </a:pPr>
            <a:r>
              <a:rPr lang="en-US" dirty="0"/>
              <a:t>  ( LGPD )</a:t>
            </a:r>
            <a:r>
              <a:rPr lang="ar-SA" dirty="0"/>
              <a:t>قانون عمومی حفاظت از داده‌های برزیل</a:t>
            </a:r>
            <a:endParaRPr lang="en-US" dirty="0"/>
          </a:p>
          <a:p>
            <a:pPr marL="0" indent="0" algn="r" rtl="1">
              <a:buNone/>
            </a:pPr>
            <a:r>
              <a:rPr lang="en-US" dirty="0"/>
              <a:t>    - </a:t>
            </a:r>
            <a:r>
              <a:rPr lang="ar-SA" dirty="0"/>
              <a:t>مشابه</a:t>
            </a:r>
            <a:r>
              <a:rPr lang="en-US" dirty="0"/>
              <a:t> GDPR </a:t>
            </a:r>
            <a:r>
              <a:rPr lang="ar-SA" dirty="0"/>
              <a:t>برای برزیل</a:t>
            </a:r>
            <a:endParaRPr lang="en-US" dirty="0"/>
          </a:p>
          <a:p>
            <a:pPr marL="0" indent="0" algn="r" rtl="1">
              <a:buNone/>
            </a:pPr>
            <a:r>
              <a:rPr lang="en-US" dirty="0"/>
              <a:t>  • </a:t>
            </a:r>
            <a:r>
              <a:rPr lang="ar-SA" dirty="0"/>
              <a:t>قوانین حفاظت از داده‌ها در سایر کشورها (مثال: چین، هند، کانادا)</a:t>
            </a:r>
            <a:endParaRPr lang="en-US" dirty="0"/>
          </a:p>
          <a:p>
            <a:pPr marL="0" indent="0" algn="r" rtl="1">
              <a:buNone/>
            </a:pPr>
            <a:r>
              <a:rPr lang="en-US" dirty="0"/>
              <a:t>-</a:t>
            </a:r>
            <a:r>
              <a:rPr lang="fa-IR" dirty="0"/>
              <a:t>نکته</a:t>
            </a:r>
            <a:r>
              <a:rPr lang="en-US" dirty="0"/>
              <a:t> </a:t>
            </a:r>
            <a:r>
              <a:rPr lang="ar-SA" b="1" dirty="0"/>
              <a:t>"قوانین حفاظت از داده‌ها در حال تکامل هستند و شرکت‌ها باید با مقررات متعدد و گاه متناقض سازگار شوند</a:t>
            </a:r>
            <a:r>
              <a:rPr lang="en-US" b="1" dirty="0"/>
              <a:t>.«</a:t>
            </a:r>
            <a:endParaRPr lang="fa-IR" b="1" dirty="0"/>
          </a:p>
          <a:p>
            <a:pPr marL="0" indent="0" algn="r" rtl="1">
              <a:buNone/>
            </a:pPr>
            <a:r>
              <a:rPr lang="ar-SA" dirty="0"/>
              <a:t>این قوانین به کاربران اجازه می‌دهند که بر اطلاعات خود کنترل داشته باشند و شرکت‌ها را ملزم به رعایت استانداردهای بالای امنیتی می‌کنند</a:t>
            </a:r>
            <a:endParaRPr lang="fa-IR" dirty="0"/>
          </a:p>
          <a:p>
            <a:pPr marL="0" indent="0" algn="r" rtl="1">
              <a:buNone/>
            </a:pPr>
            <a:endParaRPr lang="en-US" b="1" dirty="0"/>
          </a:p>
          <a:p>
            <a:endParaRPr lang="en-US" dirty="0"/>
          </a:p>
        </p:txBody>
      </p:sp>
    </p:spTree>
    <p:extLst>
      <p:ext uri="{BB962C8B-B14F-4D97-AF65-F5344CB8AC3E}">
        <p14:creationId xmlns:p14="http://schemas.microsoft.com/office/powerpoint/2010/main" val="1219538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t>قوانین حفظ امنیت در اینترنت</a:t>
            </a:r>
            <a:br>
              <a:rPr lang="fa-IR" b="1" dirty="0"/>
            </a:br>
            <a:endParaRPr lang="en-US" dirty="0"/>
          </a:p>
        </p:txBody>
      </p:sp>
      <p:sp>
        <p:nvSpPr>
          <p:cNvPr id="3" name="Content Placeholder 2"/>
          <p:cNvSpPr>
            <a:spLocks noGrp="1"/>
          </p:cNvSpPr>
          <p:nvPr>
            <p:ph idx="1"/>
          </p:nvPr>
        </p:nvSpPr>
        <p:spPr/>
        <p:txBody>
          <a:bodyPr>
            <a:normAutofit fontScale="92500" lnSpcReduction="10000"/>
          </a:bodyPr>
          <a:lstStyle/>
          <a:p>
            <a:pPr marL="0" indent="0" algn="r" rtl="1" fontAlgn="base">
              <a:buNone/>
            </a:pPr>
            <a:r>
              <a:rPr lang="fa-IR" b="1" dirty="0"/>
              <a:t>مجازات ورود به حریم شخصی در فضای مجازی</a:t>
            </a:r>
            <a:r>
              <a:rPr lang="fa-IR" dirty="0"/>
              <a:t> چیست؟ در کشور عزیزمان ایران مقرارت و قوانین مختلف و پراکنده‌ای در رابطه با </a:t>
            </a:r>
            <a:r>
              <a:rPr lang="fa-IR" b="1" dirty="0"/>
              <a:t>حریم خصوصی در فضای مجازی</a:t>
            </a:r>
            <a:r>
              <a:rPr lang="fa-IR" dirty="0"/>
              <a:t> و </a:t>
            </a:r>
            <a:r>
              <a:rPr lang="fa-IR" b="1" dirty="0"/>
              <a:t>امنیت اطلاعات در اینترنت</a:t>
            </a:r>
            <a:r>
              <a:rPr lang="fa-IR" dirty="0"/>
              <a:t> وجود دارد که در زیر به بعضی از آنها اشاره کرده‌ایم؛</a:t>
            </a:r>
          </a:p>
          <a:p>
            <a:pPr marL="514350" indent="-514350" algn="r" rtl="1" fontAlgn="base">
              <a:buFont typeface="+mj-lt"/>
              <a:buAutoNum type="arabicPeriod"/>
            </a:pPr>
            <a:r>
              <a:rPr lang="fa-IR" dirty="0"/>
              <a:t>لایه و اصل یا </a:t>
            </a:r>
            <a:r>
              <a:rPr lang="fa-IR" b="1" dirty="0"/>
              <a:t>قانون</a:t>
            </a:r>
            <a:r>
              <a:rPr lang="fa-IR" dirty="0"/>
              <a:t> 22 و25 </a:t>
            </a:r>
            <a:r>
              <a:rPr lang="fa-IR" b="1" dirty="0"/>
              <a:t>قانون</a:t>
            </a:r>
            <a:r>
              <a:rPr lang="fa-IR" dirty="0"/>
              <a:t> اساسی،</a:t>
            </a:r>
          </a:p>
          <a:p>
            <a:pPr marL="514350" indent="-514350" algn="r" rtl="1" fontAlgn="base">
              <a:buFont typeface="+mj-lt"/>
              <a:buAutoNum type="arabicPeriod"/>
            </a:pPr>
            <a:r>
              <a:rPr lang="fa-IR" dirty="0"/>
              <a:t>ماده 58 و 61 </a:t>
            </a:r>
            <a:r>
              <a:rPr lang="fa-IR" b="1" dirty="0"/>
              <a:t>قانون</a:t>
            </a:r>
            <a:r>
              <a:rPr lang="fa-IR" dirty="0"/>
              <a:t> تجارت الکترونیکی،</a:t>
            </a:r>
          </a:p>
          <a:p>
            <a:pPr marL="514350" indent="-514350" algn="r" rtl="1" fontAlgn="base">
              <a:buFont typeface="+mj-lt"/>
              <a:buAutoNum type="arabicPeriod"/>
            </a:pPr>
            <a:r>
              <a:rPr lang="fa-IR" dirty="0"/>
              <a:t>ماده 17 </a:t>
            </a:r>
            <a:r>
              <a:rPr lang="fa-IR" b="1" dirty="0"/>
              <a:t>قانون</a:t>
            </a:r>
            <a:r>
              <a:rPr lang="fa-IR" dirty="0"/>
              <a:t> جرائم رایانه‌ای،</a:t>
            </a:r>
          </a:p>
          <a:p>
            <a:pPr marL="514350" indent="-514350" algn="r" rtl="1" fontAlgn="base">
              <a:buFont typeface="+mj-lt"/>
              <a:buAutoNum type="arabicPeriod"/>
            </a:pPr>
            <a:r>
              <a:rPr lang="fa-IR" dirty="0"/>
              <a:t>مواد 582و 604 </a:t>
            </a:r>
            <a:r>
              <a:rPr lang="fa-IR" b="1" dirty="0"/>
              <a:t>مجازات</a:t>
            </a:r>
            <a:r>
              <a:rPr lang="fa-IR" dirty="0"/>
              <a:t> اسلامی،</a:t>
            </a:r>
          </a:p>
          <a:p>
            <a:pPr marL="514350" indent="-514350" algn="r" rtl="1" fontAlgn="base">
              <a:buFont typeface="+mj-lt"/>
              <a:buAutoNum type="arabicPeriod"/>
            </a:pPr>
            <a:r>
              <a:rPr lang="fa-IR" dirty="0"/>
              <a:t>ماده 14 و 15 </a:t>
            </a:r>
            <a:r>
              <a:rPr lang="fa-IR" b="1" dirty="0"/>
              <a:t>قانون</a:t>
            </a:r>
            <a:r>
              <a:rPr lang="fa-IR" dirty="0"/>
              <a:t> انتشار و دسترسی آزاد به اطلاعات</a:t>
            </a:r>
          </a:p>
          <a:p>
            <a:pPr marL="0" indent="0" algn="r" rtl="1" fontAlgn="base">
              <a:buNone/>
            </a:pPr>
            <a:r>
              <a:rPr lang="fa-IR" b="1" dirty="0">
                <a:solidFill>
                  <a:srgbClr val="FF0000"/>
                </a:solidFill>
              </a:rPr>
              <a:t>هر کس با استفاده از یک سیستم کامپیوتری یا مخابراتی، صوت، تصویر یا فیلم خصوصی یا خانوادگی دیگری را بدون رضایت ایشان منتشر کند، به حبس از 91 روز تا 2 سال یا جزای نقدی از 5 تا 40 میلیون ریال یا هر دو مجازات محکوم خواهد شد.”</a:t>
            </a:r>
          </a:p>
          <a:p>
            <a:pPr marL="0" indent="0" algn="r" rtl="1">
              <a:buNone/>
            </a:pPr>
            <a:endParaRPr lang="en-US" dirty="0"/>
          </a:p>
        </p:txBody>
      </p:sp>
    </p:spTree>
    <p:extLst>
      <p:ext uri="{BB962C8B-B14F-4D97-AF65-F5344CB8AC3E}">
        <p14:creationId xmlns:p14="http://schemas.microsoft.com/office/powerpoint/2010/main" val="1032136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اصول اساسی حفظ حریم خصوصی آنلاین</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pPr marL="0" indent="0" algn="r" rtl="1">
              <a:buNone/>
            </a:pPr>
            <a:r>
              <a:rPr lang="fa-IR" dirty="0"/>
              <a:t>۱</a:t>
            </a:r>
            <a:r>
              <a:rPr lang="en-US" dirty="0"/>
              <a:t>. </a:t>
            </a:r>
            <a:r>
              <a:rPr lang="ar-SA" dirty="0"/>
              <a:t>شفافیت</a:t>
            </a:r>
            <a:r>
              <a:rPr lang="en-US" dirty="0"/>
              <a:t>:</a:t>
            </a:r>
            <a:r>
              <a:rPr lang="ar-SA" dirty="0"/>
              <a:t>کاربران باید بدانند که چگونه داده‌هایشان جمع‌آوری و استفاده می‌شود</a:t>
            </a:r>
            <a:endParaRPr lang="en-US" dirty="0"/>
          </a:p>
          <a:p>
            <a:pPr marL="0" indent="0" algn="r" rtl="1">
              <a:buNone/>
            </a:pPr>
            <a:r>
              <a:rPr lang="en-US" dirty="0"/>
              <a:t> • </a:t>
            </a:r>
            <a:r>
              <a:rPr lang="ar-SA" dirty="0"/>
              <a:t>حق دانستن چگونگی جمع‌آوری و استفاده از داده‌های شخصی</a:t>
            </a:r>
            <a:endParaRPr lang="en-US" dirty="0"/>
          </a:p>
          <a:p>
            <a:pPr marL="0" indent="0" algn="r" rtl="1">
              <a:buNone/>
            </a:pPr>
            <a:r>
              <a:rPr lang="en-US" dirty="0"/>
              <a:t>   • </a:t>
            </a:r>
            <a:r>
              <a:rPr lang="ar-SA" dirty="0"/>
              <a:t>سیاست‌های حریم خصوصی واضح و قابل فهم</a:t>
            </a:r>
            <a:endParaRPr lang="en-US" dirty="0"/>
          </a:p>
          <a:p>
            <a:pPr marL="0" indent="0" algn="r" rtl="1">
              <a:buNone/>
            </a:pPr>
            <a:r>
              <a:rPr lang="en-US" dirty="0"/>
              <a:t>   • </a:t>
            </a:r>
            <a:r>
              <a:rPr lang="ar-SA" dirty="0"/>
              <a:t>افشای کامل اهداف جمع‌آوری داده‌ها</a:t>
            </a:r>
            <a:endParaRPr lang="en-US" dirty="0"/>
          </a:p>
          <a:p>
            <a:pPr marL="0" indent="0" algn="r" rtl="1">
              <a:buNone/>
            </a:pPr>
            <a:r>
              <a:rPr lang="en-US" dirty="0"/>
              <a:t>   • </a:t>
            </a:r>
            <a:r>
              <a:rPr lang="ar-SA" dirty="0"/>
              <a:t>اطلاع‌رسانی در مورد تغییرات در سیاست‌های حریم خصوصی</a:t>
            </a:r>
            <a:endParaRPr lang="fa-IR" dirty="0"/>
          </a:p>
          <a:p>
            <a:pPr marL="0" indent="0" algn="r" rtl="1">
              <a:buNone/>
            </a:pPr>
            <a:endParaRPr lang="en-US" dirty="0"/>
          </a:p>
          <a:p>
            <a:pPr marL="0" indent="0" algn="r" rtl="1">
              <a:buNone/>
            </a:pPr>
            <a:r>
              <a:rPr lang="en-US" dirty="0"/>
              <a:t>  </a:t>
            </a:r>
            <a:r>
              <a:rPr lang="fa-IR" dirty="0"/>
              <a:t>۲</a:t>
            </a:r>
            <a:r>
              <a:rPr lang="en-US" dirty="0"/>
              <a:t>. </a:t>
            </a:r>
            <a:r>
              <a:rPr lang="ar-SA" dirty="0"/>
              <a:t>کنترل</a:t>
            </a:r>
            <a:r>
              <a:rPr lang="en-US" dirty="0"/>
              <a:t>:</a:t>
            </a:r>
            <a:r>
              <a:rPr lang="ar-SA" dirty="0"/>
              <a:t>کاربران باید بتوانند درباره اشتراک‌گذاری اطلاعات شخصی خود تصمیم‌گیری کنند و در صورت نیاز، اطلاعات را حذف یا اصلاح کنند</a:t>
            </a:r>
            <a:endParaRPr lang="en-US" dirty="0"/>
          </a:p>
          <a:p>
            <a:pPr marL="0" indent="0" algn="r" rtl="1">
              <a:buNone/>
            </a:pPr>
            <a:r>
              <a:rPr lang="en-US" dirty="0"/>
              <a:t>• </a:t>
            </a:r>
            <a:r>
              <a:rPr lang="ar-SA" dirty="0"/>
              <a:t>حق انتخاب در مورد اشتراک‌گذاری داده‌های شخصی</a:t>
            </a:r>
            <a:endParaRPr lang="en-US" dirty="0"/>
          </a:p>
          <a:p>
            <a:pPr marL="0" indent="0" algn="r" rtl="1">
              <a:buNone/>
            </a:pPr>
            <a:r>
              <a:rPr lang="en-US" dirty="0"/>
              <a:t>   • </a:t>
            </a:r>
            <a:r>
              <a:rPr lang="ar-SA" dirty="0"/>
              <a:t>امکان حذف یا اصلاح اطلاعات</a:t>
            </a:r>
            <a:endParaRPr lang="en-US" dirty="0"/>
          </a:p>
          <a:p>
            <a:pPr marL="0" indent="0" algn="r" rtl="1">
              <a:buNone/>
            </a:pPr>
            <a:r>
              <a:rPr lang="en-US" dirty="0"/>
              <a:t>   • </a:t>
            </a:r>
            <a:r>
              <a:rPr lang="ar-SA" dirty="0"/>
              <a:t>کنترل بر نحوه استفاده از داده‌ها توسط شرکت‌ها</a:t>
            </a:r>
            <a:endParaRPr lang="en-US" dirty="0"/>
          </a:p>
          <a:p>
            <a:pPr marL="0" indent="0" algn="r" rtl="1">
              <a:buNone/>
            </a:pPr>
            <a:r>
              <a:rPr lang="en-US" dirty="0"/>
              <a:t>   • </a:t>
            </a:r>
            <a:r>
              <a:rPr lang="ar-SA" dirty="0"/>
              <a:t>حق انصراف از جمع‌آوری یا پردازش داده‌ها</a:t>
            </a:r>
            <a:endParaRPr lang="en-US" dirty="0"/>
          </a:p>
          <a:p>
            <a:pPr marL="0" indent="0" algn="r" rtl="1">
              <a:buNone/>
            </a:pPr>
            <a:endParaRPr lang="en-US" dirty="0"/>
          </a:p>
          <a:p>
            <a:pPr marL="0" indent="0" algn="r" rtl="1">
              <a:buNone/>
            </a:pPr>
            <a:r>
              <a:rPr lang="en-US" dirty="0"/>
              <a:t>  </a:t>
            </a:r>
          </a:p>
        </p:txBody>
      </p:sp>
    </p:spTree>
    <p:extLst>
      <p:ext uri="{BB962C8B-B14F-4D97-AF65-F5344CB8AC3E}">
        <p14:creationId xmlns:p14="http://schemas.microsoft.com/office/powerpoint/2010/main" val="1988698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lgn="r" rtl="1">
              <a:buNone/>
            </a:pPr>
            <a:r>
              <a:rPr lang="fa-IR" dirty="0"/>
              <a:t>۳</a:t>
            </a:r>
            <a:r>
              <a:rPr lang="en-US" dirty="0"/>
              <a:t>. </a:t>
            </a:r>
            <a:r>
              <a:rPr lang="ar-SA" dirty="0"/>
              <a:t>محدودیت هدف</a:t>
            </a:r>
            <a:r>
              <a:rPr lang="en-US" dirty="0"/>
              <a:t>:</a:t>
            </a:r>
            <a:endParaRPr lang="fa-IR" dirty="0"/>
          </a:p>
          <a:p>
            <a:pPr marL="0" indent="0" algn="r" rtl="1">
              <a:buNone/>
            </a:pPr>
            <a:r>
              <a:rPr lang="ar-SA" dirty="0"/>
              <a:t>استفاده از داده‌ها فقط برای اهداف مشخص شده</a:t>
            </a:r>
            <a:endParaRPr lang="en-US" dirty="0"/>
          </a:p>
          <a:p>
            <a:pPr marL="0" indent="0" algn="r" rtl="1">
              <a:buNone/>
            </a:pPr>
            <a:r>
              <a:rPr lang="en-US" dirty="0"/>
              <a:t>   • </a:t>
            </a:r>
            <a:r>
              <a:rPr lang="ar-SA" dirty="0"/>
              <a:t>عدم فروش یا اشتراک‌گذاری داده‌ها بدون رضایت</a:t>
            </a:r>
            <a:endParaRPr lang="en-US" dirty="0"/>
          </a:p>
          <a:p>
            <a:pPr marL="0" indent="0" algn="r" rtl="1">
              <a:buNone/>
            </a:pPr>
            <a:r>
              <a:rPr lang="en-US" dirty="0"/>
              <a:t>   • </a:t>
            </a:r>
            <a:r>
              <a:rPr lang="ar-SA" dirty="0"/>
              <a:t>محدودیت در مدت زمان نگهداری داده‌ها</a:t>
            </a:r>
            <a:endParaRPr lang="en-US" dirty="0"/>
          </a:p>
          <a:p>
            <a:pPr marL="0" indent="0" algn="r" rtl="1">
              <a:buNone/>
            </a:pPr>
            <a:r>
              <a:rPr lang="en-US" dirty="0"/>
              <a:t>   • </a:t>
            </a:r>
            <a:r>
              <a:rPr lang="ar-SA" dirty="0"/>
              <a:t>حذف داده‌ها پس از اتمام هدف اولیه جمع‌آوری</a:t>
            </a:r>
            <a:endParaRPr lang="fa-IR" dirty="0"/>
          </a:p>
          <a:p>
            <a:pPr marL="0" indent="0" algn="r" rtl="1">
              <a:buNone/>
            </a:pPr>
            <a:endParaRPr lang="en-US" dirty="0"/>
          </a:p>
          <a:p>
            <a:pPr marL="0" indent="0" algn="r" rtl="1">
              <a:buNone/>
            </a:pPr>
            <a:r>
              <a:rPr lang="fa-IR" dirty="0"/>
              <a:t>۴</a:t>
            </a:r>
            <a:r>
              <a:rPr lang="en-US" dirty="0"/>
              <a:t>. </a:t>
            </a:r>
            <a:r>
              <a:rPr lang="ar-SA" dirty="0"/>
              <a:t>حداقل‌سازی داده</a:t>
            </a:r>
            <a:r>
              <a:rPr lang="en-US" dirty="0"/>
              <a:t>:</a:t>
            </a:r>
          </a:p>
          <a:p>
            <a:pPr marL="0" indent="0" algn="r" rtl="1">
              <a:buNone/>
            </a:pPr>
            <a:r>
              <a:rPr lang="en-US" dirty="0"/>
              <a:t>   • </a:t>
            </a:r>
            <a:r>
              <a:rPr lang="ar-SA" dirty="0"/>
              <a:t>جمع‌آوری فقط داده‌های ضروری برای هدف مشخص</a:t>
            </a:r>
            <a:endParaRPr lang="en-US" dirty="0"/>
          </a:p>
          <a:p>
            <a:pPr marL="0" indent="0" algn="r" rtl="1">
              <a:buNone/>
            </a:pPr>
            <a:r>
              <a:rPr lang="en-US" dirty="0"/>
              <a:t>   • </a:t>
            </a:r>
            <a:r>
              <a:rPr lang="ar-SA" dirty="0"/>
              <a:t>پرهیز از ذخیره‌سازی غیرضروری اطلاعات</a:t>
            </a:r>
            <a:endParaRPr lang="en-US" dirty="0"/>
          </a:p>
          <a:p>
            <a:pPr marL="0" indent="0" algn="r" rtl="1">
              <a:buNone/>
            </a:pPr>
            <a:r>
              <a:rPr lang="en-US" dirty="0"/>
              <a:t>   • </a:t>
            </a:r>
            <a:r>
              <a:rPr lang="ar-SA" dirty="0"/>
              <a:t>کاهش ریسک با محدود کردن حجم داده‌های ذخیره شده</a:t>
            </a:r>
            <a:endParaRPr lang="en-US" dirty="0"/>
          </a:p>
          <a:p>
            <a:pPr marL="0" indent="0" algn="r" rtl="1">
              <a:buNone/>
            </a:pPr>
            <a:endParaRPr lang="en-US" dirty="0"/>
          </a:p>
          <a:p>
            <a:pPr marL="0" indent="0" algn="r" rtl="1">
              <a:buNone/>
            </a:pPr>
            <a:r>
              <a:rPr lang="ar-SA" b="1" dirty="0"/>
              <a:t>نکته : "</a:t>
            </a:r>
            <a:r>
              <a:rPr lang="ar-SA" b="1" dirty="0">
                <a:solidFill>
                  <a:srgbClr val="FF0000"/>
                </a:solidFill>
              </a:rPr>
              <a:t>رعایت این اصول توسط کاربران و شرکت‌ها، پایه اساسی حفظ حریم خصوصی در فضای مجازی است</a:t>
            </a:r>
            <a:r>
              <a:rPr lang="en-US" b="1" dirty="0">
                <a:solidFill>
                  <a:srgbClr val="FF0000"/>
                </a:solidFill>
              </a:rPr>
              <a:t>."</a:t>
            </a:r>
          </a:p>
          <a:p>
            <a:endParaRPr lang="en-US" dirty="0"/>
          </a:p>
        </p:txBody>
      </p:sp>
    </p:spTree>
    <p:extLst>
      <p:ext uri="{BB962C8B-B14F-4D97-AF65-F5344CB8AC3E}">
        <p14:creationId xmlns:p14="http://schemas.microsoft.com/office/powerpoint/2010/main" val="3523448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rtl="1">
              <a:buNone/>
            </a:pPr>
            <a:r>
              <a:rPr lang="fa-IR" dirty="0"/>
              <a:t>۵</a:t>
            </a:r>
            <a:r>
              <a:rPr lang="en-US" dirty="0"/>
              <a:t>. </a:t>
            </a:r>
            <a:r>
              <a:rPr lang="ar-SA" dirty="0"/>
              <a:t>امنیت</a:t>
            </a:r>
            <a:r>
              <a:rPr lang="en-US" dirty="0"/>
              <a:t>:</a:t>
            </a:r>
          </a:p>
          <a:p>
            <a:pPr marL="0" indent="0" algn="r" rtl="1">
              <a:buNone/>
            </a:pPr>
            <a:r>
              <a:rPr lang="en-US" dirty="0"/>
              <a:t>   • </a:t>
            </a:r>
            <a:r>
              <a:rPr lang="ar-SA" dirty="0"/>
              <a:t>حفاظت از داده‌ها در برابر دسترسی غیرمجاز</a:t>
            </a:r>
            <a:endParaRPr lang="en-US" dirty="0"/>
          </a:p>
          <a:p>
            <a:pPr marL="0" indent="0" algn="r" rtl="1">
              <a:buNone/>
            </a:pPr>
            <a:r>
              <a:rPr lang="en-US" dirty="0"/>
              <a:t>   • </a:t>
            </a:r>
            <a:r>
              <a:rPr lang="ar-SA" dirty="0"/>
              <a:t>استفاده از رمزگذاری برای محافظت از اطلاعات حساس</a:t>
            </a:r>
            <a:endParaRPr lang="en-US" dirty="0"/>
          </a:p>
          <a:p>
            <a:pPr marL="0" indent="0" algn="r" rtl="1">
              <a:buNone/>
            </a:pPr>
            <a:r>
              <a:rPr lang="en-US" dirty="0"/>
              <a:t>   • </a:t>
            </a:r>
            <a:r>
              <a:rPr lang="ar-SA" dirty="0"/>
              <a:t>اجرای سیستم‌های امنیتی قوی برای جلوگیری از نقض داده‌ها</a:t>
            </a:r>
            <a:endParaRPr lang="en-US" dirty="0"/>
          </a:p>
          <a:p>
            <a:pPr marL="0" indent="0" algn="r" rtl="1">
              <a:buNone/>
            </a:pPr>
            <a:r>
              <a:rPr lang="en-US" dirty="0"/>
              <a:t> </a:t>
            </a:r>
          </a:p>
          <a:p>
            <a:pPr marL="0" indent="0" algn="r" rtl="1">
              <a:buNone/>
            </a:pPr>
            <a:r>
              <a:rPr lang="ar-SA" dirty="0"/>
              <a:t>نکته : "رعایت این اصول توسط کاربران و شرکت‌ها، پایه اساسی حفظ حریم خصوصی در فضای مجازی است و به ایجاد یک محیط دیجیتال امن و قابل اعتماد کمک می‌کند</a:t>
            </a:r>
            <a:r>
              <a:rPr lang="en-US" dirty="0"/>
              <a:t>."</a:t>
            </a:r>
          </a:p>
          <a:p>
            <a:endParaRPr lang="en-US" dirty="0"/>
          </a:p>
        </p:txBody>
      </p:sp>
    </p:spTree>
    <p:extLst>
      <p:ext uri="{BB962C8B-B14F-4D97-AF65-F5344CB8AC3E}">
        <p14:creationId xmlns:p14="http://schemas.microsoft.com/office/powerpoint/2010/main" val="3362384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br>
              <a:rPr lang="en-US" dirty="0"/>
            </a:br>
            <a:r>
              <a:rPr lang="en-US" dirty="0"/>
              <a:t> </a:t>
            </a:r>
            <a:r>
              <a:rPr lang="ar-SA" dirty="0"/>
              <a:t>ابزارهای حفاظت از حریم خصوصی آنلاین</a:t>
            </a:r>
            <a:endParaRPr lang="en-US" dirty="0"/>
          </a:p>
        </p:txBody>
      </p:sp>
      <p:sp>
        <p:nvSpPr>
          <p:cNvPr id="3" name="Content Placeholder 2"/>
          <p:cNvSpPr>
            <a:spLocks noGrp="1"/>
          </p:cNvSpPr>
          <p:nvPr>
            <p:ph idx="1"/>
          </p:nvPr>
        </p:nvSpPr>
        <p:spPr/>
        <p:txBody>
          <a:bodyPr>
            <a:normAutofit fontScale="62500" lnSpcReduction="20000"/>
          </a:bodyPr>
          <a:lstStyle/>
          <a:p>
            <a:pPr marL="0" indent="0" algn="r" rtl="1">
              <a:buNone/>
            </a:pPr>
            <a:r>
              <a:rPr lang="en-US" dirty="0"/>
              <a:t> </a:t>
            </a:r>
            <a:r>
              <a:rPr lang="ar-SA" dirty="0"/>
              <a:t>متن اصلی</a:t>
            </a:r>
            <a:r>
              <a:rPr lang="en-US" dirty="0"/>
              <a:t>:</a:t>
            </a:r>
          </a:p>
          <a:p>
            <a:pPr marL="0" indent="0" algn="r" rtl="1">
              <a:buNone/>
            </a:pPr>
            <a:r>
              <a:rPr lang="en-US" dirty="0"/>
              <a:t> (VPN ) • </a:t>
            </a:r>
            <a:r>
              <a:rPr lang="ar-SA" dirty="0"/>
              <a:t>شبکه خصوصی مجازی</a:t>
            </a:r>
            <a:endParaRPr lang="en-US" dirty="0"/>
          </a:p>
          <a:p>
            <a:r>
              <a:rPr lang="en-US" dirty="0"/>
              <a:t>  </a:t>
            </a:r>
            <a:endParaRPr lang="en-US" dirty="0">
              <a:effectLst/>
            </a:endParaRPr>
          </a:p>
          <a:p>
            <a:pPr lvl="1" algn="r" rtl="1"/>
            <a:r>
              <a:rPr lang="ar-SA" dirty="0"/>
              <a:t>پنهان کردن</a:t>
            </a:r>
            <a:r>
              <a:rPr lang="en-US" dirty="0"/>
              <a:t> IP </a:t>
            </a:r>
            <a:r>
              <a:rPr lang="ar-SA" dirty="0"/>
              <a:t>و رمزگذاری ترافیک اینترنت</a:t>
            </a:r>
            <a:r>
              <a:rPr lang="en-US" dirty="0"/>
              <a:t>.</a:t>
            </a:r>
          </a:p>
          <a:p>
            <a:pPr lvl="1" algn="r" rtl="1"/>
            <a:r>
              <a:rPr lang="ar-SA" dirty="0"/>
              <a:t>جلوگیری از ردیابی توسط</a:t>
            </a:r>
            <a:r>
              <a:rPr lang="en-US" dirty="0"/>
              <a:t> ISP </a:t>
            </a:r>
            <a:r>
              <a:rPr lang="ar-SA" dirty="0"/>
              <a:t>و سایت‌های وب</a:t>
            </a:r>
            <a:r>
              <a:rPr lang="en-US" dirty="0"/>
              <a:t>.</a:t>
            </a:r>
          </a:p>
          <a:p>
            <a:pPr lvl="1" algn="r" rtl="1"/>
            <a:r>
              <a:rPr lang="ar-SA" dirty="0"/>
              <a:t>دسترسی امن به شبکه‌های عمومی</a:t>
            </a:r>
            <a:r>
              <a:rPr lang="en-US" dirty="0"/>
              <a:t> Wi-Fi.</a:t>
            </a:r>
          </a:p>
          <a:p>
            <a:pPr marL="0" indent="0" algn="r" rtl="1">
              <a:buNone/>
            </a:pPr>
            <a:endParaRPr lang="en-US" dirty="0"/>
          </a:p>
          <a:p>
            <a:pPr marL="0" indent="0" algn="r" rtl="1">
              <a:buNone/>
            </a:pPr>
            <a:r>
              <a:rPr lang="en-US" dirty="0"/>
              <a:t>  • </a:t>
            </a:r>
            <a:r>
              <a:rPr lang="ar-SA" dirty="0"/>
              <a:t>مرورگرهای امن</a:t>
            </a:r>
            <a:r>
              <a:rPr lang="en-US" dirty="0"/>
              <a:t>:</a:t>
            </a:r>
          </a:p>
          <a:p>
            <a:pPr lvl="1" algn="r" rtl="1"/>
            <a:r>
              <a:rPr lang="en-US" dirty="0"/>
              <a:t> </a:t>
            </a:r>
            <a:r>
              <a:rPr lang="ar-SA" dirty="0"/>
              <a:t>مثل</a:t>
            </a:r>
            <a:r>
              <a:rPr lang="en-US" dirty="0"/>
              <a:t> Tor </a:t>
            </a:r>
            <a:r>
              <a:rPr lang="ar-SA" dirty="0"/>
              <a:t>برای ناشناس ماندن آنلاین</a:t>
            </a:r>
            <a:r>
              <a:rPr lang="en-US" dirty="0"/>
              <a:t>.</a:t>
            </a:r>
            <a:endParaRPr lang="fa-IR" dirty="0"/>
          </a:p>
          <a:p>
            <a:pPr lvl="1" algn="r" rtl="1"/>
            <a:r>
              <a:rPr lang="ar-SA" dirty="0"/>
              <a:t>مرورگرهایی با تنظیمات پیش‌فرض قوی برای حریم خصوصیمانند</a:t>
            </a:r>
            <a:r>
              <a:rPr lang="en-US" dirty="0"/>
              <a:t> Brave).</a:t>
            </a:r>
            <a:r>
              <a:rPr lang="fa-IR"/>
              <a:t>)</a:t>
            </a:r>
            <a:endParaRPr lang="fa-IR" dirty="0"/>
          </a:p>
          <a:p>
            <a:pPr lvl="1" algn="r" rtl="1"/>
            <a:r>
              <a:rPr lang="ar-SA" dirty="0"/>
              <a:t>استفاده از حالت ناشناس یا خصوصی در مرورگرهای استاندارد</a:t>
            </a:r>
            <a:r>
              <a:rPr lang="en-US" dirty="0"/>
              <a:t>.</a:t>
            </a:r>
          </a:p>
          <a:p>
            <a:pPr marL="0" indent="0" algn="r" rtl="1">
              <a:buNone/>
            </a:pPr>
            <a:endParaRPr lang="en-US" dirty="0"/>
          </a:p>
          <a:p>
            <a:pPr marL="0" indent="0" algn="r" rtl="1">
              <a:buNone/>
            </a:pPr>
            <a:r>
              <a:rPr lang="en-US" dirty="0"/>
              <a:t>  • </a:t>
            </a:r>
            <a:r>
              <a:rPr lang="ar-SA" dirty="0"/>
              <a:t>نرم‌افزارهای ضد بدافزار و آنتی‌ویروس</a:t>
            </a:r>
            <a:r>
              <a:rPr lang="en-US" dirty="0"/>
              <a:t>:</a:t>
            </a:r>
          </a:p>
          <a:p>
            <a:pPr lvl="1" algn="r" rtl="1"/>
            <a:r>
              <a:rPr lang="ar-SA" dirty="0"/>
              <a:t>محافظت در برابر تهدیدات امنیتی</a:t>
            </a:r>
            <a:r>
              <a:rPr lang="en-US" dirty="0"/>
              <a:t>.</a:t>
            </a:r>
          </a:p>
          <a:p>
            <a:pPr lvl="1" algn="r" rtl="1"/>
            <a:r>
              <a:rPr lang="ar-SA" dirty="0"/>
              <a:t>جلوگیری از نصب نرم‌افزارهای جاسوسی</a:t>
            </a:r>
            <a:r>
              <a:rPr lang="en-US" dirty="0"/>
              <a:t>.</a:t>
            </a:r>
          </a:p>
          <a:p>
            <a:pPr lvl="1" algn="r" rtl="1"/>
            <a:r>
              <a:rPr lang="ar-SA" dirty="0"/>
              <a:t>به‌روزرسانی منظم برای مقابله با تهدیدات جدید</a:t>
            </a:r>
            <a:r>
              <a:rPr lang="en-US" dirty="0"/>
              <a:t>.</a:t>
            </a:r>
          </a:p>
          <a:p>
            <a:pPr marL="0" indent="0" algn="r" rtl="1">
              <a:buNone/>
            </a:pPr>
            <a:endParaRPr lang="en-US" dirty="0"/>
          </a:p>
        </p:txBody>
      </p:sp>
    </p:spTree>
    <p:extLst>
      <p:ext uri="{BB962C8B-B14F-4D97-AF65-F5344CB8AC3E}">
        <p14:creationId xmlns:p14="http://schemas.microsoft.com/office/powerpoint/2010/main" val="1501023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SA" dirty="0"/>
              <a:t>"ابزارهای ضروری برای محافظت از حریم خصوصی آنلاین</a:t>
            </a:r>
            <a:r>
              <a:rPr lang="fa-IR" dirty="0"/>
              <a:t>"</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marL="0" indent="0" algn="r" rtl="1">
              <a:buNone/>
            </a:pPr>
            <a:r>
              <a:rPr lang="en-US" dirty="0"/>
              <a:t>• </a:t>
            </a:r>
            <a:r>
              <a:rPr lang="ar-SA" dirty="0"/>
              <a:t>مدیریت کننده‌های رمز عبور</a:t>
            </a:r>
            <a:r>
              <a:rPr lang="en-US" dirty="0"/>
              <a:t>:</a:t>
            </a:r>
          </a:p>
          <a:p>
            <a:pPr lvl="1" algn="r" rtl="1"/>
            <a:r>
              <a:rPr lang="ar-SA" dirty="0"/>
              <a:t>ایجاد و ذخیره رمزهای عبور قوی</a:t>
            </a:r>
            <a:r>
              <a:rPr lang="en-US" dirty="0"/>
              <a:t>.</a:t>
            </a:r>
          </a:p>
          <a:p>
            <a:pPr lvl="1" algn="r" rtl="1"/>
            <a:r>
              <a:rPr lang="ar-SA" dirty="0"/>
              <a:t>استفاده از رمزهای عبور منحصر به فرد برای هر حساب</a:t>
            </a:r>
            <a:r>
              <a:rPr lang="en-US" dirty="0"/>
              <a:t>.</a:t>
            </a:r>
          </a:p>
          <a:p>
            <a:pPr lvl="1" algn="r" rtl="1"/>
            <a:r>
              <a:rPr lang="ar-SA" dirty="0"/>
              <a:t>امکان استفاده از احراز هویت دو عاملی</a:t>
            </a:r>
            <a:r>
              <a:rPr lang="en-US" dirty="0"/>
              <a:t>.</a:t>
            </a:r>
          </a:p>
          <a:p>
            <a:pPr marL="0" indent="0" algn="r" rtl="1">
              <a:buNone/>
            </a:pPr>
            <a:endParaRPr lang="en-US" dirty="0"/>
          </a:p>
          <a:p>
            <a:pPr marL="0" indent="0" algn="r" rtl="1">
              <a:buNone/>
            </a:pPr>
            <a:r>
              <a:rPr lang="en-US" dirty="0"/>
              <a:t>  • </a:t>
            </a:r>
            <a:r>
              <a:rPr lang="ar-SA" dirty="0"/>
              <a:t>رمزگذاری</a:t>
            </a:r>
            <a:r>
              <a:rPr lang="en-US" dirty="0"/>
              <a:t> end-to-end:</a:t>
            </a:r>
          </a:p>
          <a:p>
            <a:pPr lvl="1" algn="r" rtl="1"/>
            <a:r>
              <a:rPr lang="ar-SA" dirty="0"/>
              <a:t>برای ارتباطات امن در پیام‌رسان‌ها</a:t>
            </a:r>
            <a:r>
              <a:rPr lang="en-US" dirty="0"/>
              <a:t>.</a:t>
            </a:r>
          </a:p>
          <a:p>
            <a:pPr lvl="1" algn="r" rtl="1"/>
            <a:r>
              <a:rPr lang="ar-SA" dirty="0"/>
              <a:t>محافظت از محتوای ایمیل‌ها</a:t>
            </a:r>
            <a:r>
              <a:rPr lang="en-US" dirty="0"/>
              <a:t>.</a:t>
            </a:r>
          </a:p>
          <a:p>
            <a:pPr marL="0" indent="0" algn="r" rtl="1">
              <a:buNone/>
            </a:pPr>
            <a:endParaRPr lang="en-US" dirty="0"/>
          </a:p>
          <a:p>
            <a:pPr marL="0" indent="0" algn="r" rtl="1">
              <a:buNone/>
            </a:pPr>
            <a:r>
              <a:rPr lang="en-US" dirty="0"/>
              <a:t>  • </a:t>
            </a:r>
            <a:r>
              <a:rPr lang="ar-SA" dirty="0"/>
              <a:t>ابزارهای مسدودکننده تبلیغات و ردیاب‌ها</a:t>
            </a:r>
            <a:r>
              <a:rPr lang="en-US" dirty="0"/>
              <a:t>:</a:t>
            </a:r>
          </a:p>
          <a:p>
            <a:pPr lvl="1" algn="r" rtl="1"/>
            <a:r>
              <a:rPr lang="ar-SA" dirty="0"/>
              <a:t>جلوگیری از ردیابی آنلاین</a:t>
            </a:r>
            <a:r>
              <a:rPr lang="en-US" dirty="0"/>
              <a:t>.</a:t>
            </a:r>
          </a:p>
          <a:p>
            <a:pPr lvl="1" algn="r" rtl="1"/>
            <a:r>
              <a:rPr lang="ar-SA" dirty="0"/>
              <a:t>بهبود سرعت بارگذاری صفحات</a:t>
            </a:r>
            <a:r>
              <a:rPr lang="en-US" dirty="0"/>
              <a:t>.</a:t>
            </a:r>
          </a:p>
          <a:p>
            <a:pPr lvl="1" algn="r" rtl="1"/>
            <a:r>
              <a:rPr lang="ar-SA" dirty="0"/>
              <a:t>کاهش مصرف داده و باتری</a:t>
            </a:r>
            <a:r>
              <a:rPr lang="en-US" dirty="0"/>
              <a:t>.</a:t>
            </a:r>
          </a:p>
          <a:p>
            <a:pPr marL="0" indent="0" algn="r" rtl="1">
              <a:buNone/>
            </a:pPr>
            <a:endParaRPr lang="en-US" dirty="0"/>
          </a:p>
          <a:p>
            <a:pPr algn="r" rtl="1">
              <a:buFontTx/>
              <a:buChar char="-"/>
            </a:pPr>
            <a:r>
              <a:rPr lang="ar-SA" b="1" dirty="0"/>
              <a:t>نکته : "استفاده ترکیبی از این ابزارها می‌تواند لایه‌های متعددی از حفاظت ایجاد کند</a:t>
            </a:r>
            <a:r>
              <a:rPr lang="en-US" b="1" dirty="0"/>
              <a:t>."</a:t>
            </a:r>
          </a:p>
        </p:txBody>
      </p:sp>
    </p:spTree>
    <p:extLst>
      <p:ext uri="{BB962C8B-B14F-4D97-AF65-F5344CB8AC3E}">
        <p14:creationId xmlns:p14="http://schemas.microsoft.com/office/powerpoint/2010/main" val="2855740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ar-SA" dirty="0"/>
              <a:t>مدیریت حضور در شبکه‌های اجتماعی</a:t>
            </a:r>
            <a:endParaRPr lang="en-US" dirty="0"/>
          </a:p>
        </p:txBody>
      </p:sp>
      <p:sp>
        <p:nvSpPr>
          <p:cNvPr id="3" name="Content Placeholder 2"/>
          <p:cNvSpPr>
            <a:spLocks noGrp="1"/>
          </p:cNvSpPr>
          <p:nvPr>
            <p:ph idx="1"/>
          </p:nvPr>
        </p:nvSpPr>
        <p:spPr/>
        <p:txBody>
          <a:bodyPr>
            <a:normAutofit fontScale="25000" lnSpcReduction="20000"/>
          </a:bodyPr>
          <a:lstStyle/>
          <a:p>
            <a:pPr marL="0" indent="0" algn="r" rtl="1">
              <a:buNone/>
            </a:pPr>
            <a:r>
              <a:rPr lang="en-US" sz="7200" b="1" dirty="0"/>
              <a:t>• </a:t>
            </a:r>
            <a:r>
              <a:rPr lang="ar-SA" sz="8000" b="1" dirty="0"/>
              <a:t>بررسی و تنظیم تنظیمات حریم خصوصی</a:t>
            </a:r>
            <a:r>
              <a:rPr lang="en-US" sz="8000" b="1" dirty="0"/>
              <a:t>:</a:t>
            </a:r>
          </a:p>
          <a:p>
            <a:pPr algn="r" rtl="1"/>
            <a:r>
              <a:rPr lang="en-US" sz="7200" dirty="0"/>
              <a:t>  - </a:t>
            </a:r>
            <a:r>
              <a:rPr lang="ar-SA" sz="7200" dirty="0"/>
              <a:t>محدود کردن دسترسی به پروفایل و پست‌ها</a:t>
            </a:r>
            <a:endParaRPr lang="en-US" sz="7200" dirty="0"/>
          </a:p>
          <a:p>
            <a:pPr algn="r" rtl="1"/>
            <a:r>
              <a:rPr lang="en-US" sz="7200" dirty="0"/>
              <a:t>  - </a:t>
            </a:r>
            <a:r>
              <a:rPr lang="ar-SA" sz="7200" dirty="0"/>
              <a:t>تنظیم قابلیت مشاهده اطلاعات شخصی</a:t>
            </a:r>
            <a:endParaRPr lang="en-US" sz="7200" dirty="0"/>
          </a:p>
          <a:p>
            <a:pPr algn="r" rtl="1"/>
            <a:r>
              <a:rPr lang="en-US" sz="7200" dirty="0"/>
              <a:t>  - </a:t>
            </a:r>
            <a:r>
              <a:rPr lang="ar-SA" sz="7200" dirty="0"/>
              <a:t>کنترل تگ شدن در پست‌ها و عکس‌ها</a:t>
            </a:r>
            <a:endParaRPr lang="en-US" sz="7200" dirty="0"/>
          </a:p>
          <a:p>
            <a:pPr marL="0" indent="0" algn="r" rtl="1">
              <a:buNone/>
            </a:pPr>
            <a:r>
              <a:rPr lang="en-US" sz="7200" dirty="0"/>
              <a:t>• </a:t>
            </a:r>
            <a:r>
              <a:rPr lang="ar-SA" sz="7200" b="1" dirty="0"/>
              <a:t>دقت در اشتراک‌گذاری اطلاعات شخصی</a:t>
            </a:r>
            <a:r>
              <a:rPr lang="en-US" sz="7200" b="1" dirty="0"/>
              <a:t>:</a:t>
            </a:r>
          </a:p>
          <a:p>
            <a:pPr algn="r" rtl="1"/>
            <a:r>
              <a:rPr lang="en-US" sz="7200" dirty="0"/>
              <a:t>  - </a:t>
            </a:r>
            <a:r>
              <a:rPr lang="ar-SA" sz="7200" dirty="0"/>
              <a:t>پرهیز از انتشار آدرس، شماره تلفن، و اطلاعات مالی</a:t>
            </a:r>
            <a:endParaRPr lang="en-US" sz="7200" dirty="0"/>
          </a:p>
          <a:p>
            <a:pPr algn="r" rtl="1"/>
            <a:r>
              <a:rPr lang="en-US" sz="7200" dirty="0"/>
              <a:t>  - </a:t>
            </a:r>
            <a:r>
              <a:rPr lang="ar-SA" sz="7200" dirty="0"/>
              <a:t>احتیاط در اشتراک‌گذاری موقعیت مکانی</a:t>
            </a:r>
            <a:endParaRPr lang="en-US" sz="7200" dirty="0"/>
          </a:p>
          <a:p>
            <a:pPr algn="r" rtl="1"/>
            <a:r>
              <a:rPr lang="en-US" sz="7200" dirty="0"/>
              <a:t>  - </a:t>
            </a:r>
            <a:r>
              <a:rPr lang="ar-SA" sz="7200" dirty="0"/>
              <a:t>محدود کردن اطلاعات شخصی در بیوگرافی پروفایل</a:t>
            </a:r>
            <a:endParaRPr lang="en-US" sz="7200" dirty="0"/>
          </a:p>
          <a:p>
            <a:pPr lvl="1" algn="r" rtl="1"/>
            <a:endParaRPr lang="fa-IR" dirty="0"/>
          </a:p>
          <a:p>
            <a:pPr lvl="1" algn="r" rtl="1"/>
            <a:endParaRPr lang="fa-IR" sz="7200" dirty="0"/>
          </a:p>
          <a:p>
            <a:pPr algn="r" rtl="1"/>
            <a:r>
              <a:rPr lang="ar-SA" sz="7200" b="1" dirty="0"/>
              <a:t>استفاده از احراز هویت دو مرحله‌ای</a:t>
            </a:r>
            <a:r>
              <a:rPr lang="en-US" sz="7200" b="1" dirty="0"/>
              <a:t>:</a:t>
            </a:r>
          </a:p>
          <a:p>
            <a:pPr algn="r" rtl="1"/>
            <a:r>
              <a:rPr lang="en-US" sz="7200" dirty="0"/>
              <a:t>  - </a:t>
            </a:r>
            <a:r>
              <a:rPr lang="ar-SA" sz="7200" dirty="0"/>
              <a:t>افزایش امنیت حساب کاربری</a:t>
            </a:r>
            <a:endParaRPr lang="en-US" sz="7200" dirty="0"/>
          </a:p>
          <a:p>
            <a:pPr algn="r" rtl="1"/>
            <a:r>
              <a:rPr lang="en-US" sz="7200" dirty="0"/>
              <a:t>  - </a:t>
            </a:r>
            <a:r>
              <a:rPr lang="ar-SA" sz="7200" dirty="0"/>
              <a:t>استفاده از اپلیکیشن‌های احراز هویت یا پیامک</a:t>
            </a:r>
            <a:endParaRPr lang="en-US" sz="7200" dirty="0"/>
          </a:p>
          <a:p>
            <a:pPr algn="r" rtl="1"/>
            <a:endParaRPr lang="en-US" sz="3500" dirty="0"/>
          </a:p>
          <a:p>
            <a:endParaRPr lang="en-US" dirty="0"/>
          </a:p>
        </p:txBody>
      </p:sp>
    </p:spTree>
    <p:extLst>
      <p:ext uri="{BB962C8B-B14F-4D97-AF65-F5344CB8AC3E}">
        <p14:creationId xmlns:p14="http://schemas.microsoft.com/office/powerpoint/2010/main" val="2905438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0263"/>
            <a:ext cx="10515600" cy="5706700"/>
          </a:xfrm>
        </p:spPr>
        <p:txBody>
          <a:bodyPr>
            <a:normAutofit fontScale="85000" lnSpcReduction="20000"/>
          </a:bodyPr>
          <a:lstStyle/>
          <a:p>
            <a:pPr algn="r" rtl="1"/>
            <a:r>
              <a:rPr lang="ar-SA" b="1" dirty="0"/>
              <a:t>آگاهی از سیاست‌های حریم خصوصی پلتفرم‌ها</a:t>
            </a:r>
            <a:r>
              <a:rPr lang="en-US" b="1" dirty="0"/>
              <a:t>:</a:t>
            </a:r>
          </a:p>
          <a:p>
            <a:pPr algn="r" rtl="1"/>
            <a:r>
              <a:rPr lang="en-US" dirty="0"/>
              <a:t>  - </a:t>
            </a:r>
            <a:r>
              <a:rPr lang="ar-SA" dirty="0"/>
              <a:t>مطالعه و درک شرایط استفاده از سرویس</a:t>
            </a:r>
            <a:endParaRPr lang="en-US" dirty="0"/>
          </a:p>
          <a:p>
            <a:pPr algn="r" rtl="1"/>
            <a:r>
              <a:rPr lang="en-US" dirty="0"/>
              <a:t>  - </a:t>
            </a:r>
            <a:r>
              <a:rPr lang="ar-SA" dirty="0"/>
              <a:t>آگاهی از نحوه استفاده پلتفرم از داده‌های کاربران</a:t>
            </a:r>
            <a:endParaRPr lang="fa-IR" dirty="0"/>
          </a:p>
          <a:p>
            <a:pPr algn="r" rtl="1"/>
            <a:endParaRPr lang="fa-IR" dirty="0"/>
          </a:p>
          <a:p>
            <a:pPr marL="0" indent="0" algn="r" rtl="1">
              <a:buNone/>
            </a:pPr>
            <a:r>
              <a:rPr lang="ar-SA" b="1" dirty="0"/>
              <a:t>محتاط بودن در پذیرش درخواست‌های دوستی و تعامل با افراد ناشناس</a:t>
            </a:r>
            <a:r>
              <a:rPr lang="en-US" b="1" dirty="0"/>
              <a:t>:</a:t>
            </a:r>
          </a:p>
          <a:p>
            <a:pPr algn="r" rtl="1"/>
            <a:r>
              <a:rPr lang="en-US" dirty="0"/>
              <a:t>  - </a:t>
            </a:r>
            <a:r>
              <a:rPr lang="ar-SA" dirty="0"/>
              <a:t>بررسی پروفایل‌ها قبل از پذیرش درخواست‌ها</a:t>
            </a:r>
            <a:endParaRPr lang="en-US" dirty="0"/>
          </a:p>
          <a:p>
            <a:pPr algn="r" rtl="1"/>
            <a:r>
              <a:rPr lang="en-US" dirty="0"/>
              <a:t>  - </a:t>
            </a:r>
            <a:r>
              <a:rPr lang="ar-SA" dirty="0"/>
              <a:t>استفاده از لیست‌های محدود برای کنترل دسترسی به محتوا</a:t>
            </a:r>
            <a:endParaRPr lang="en-US" dirty="0"/>
          </a:p>
          <a:p>
            <a:pPr algn="r" rtl="1"/>
            <a:r>
              <a:rPr lang="en-US" dirty="0"/>
              <a:t> </a:t>
            </a:r>
          </a:p>
          <a:p>
            <a:pPr marL="0" indent="0" algn="r" rtl="1">
              <a:buNone/>
            </a:pPr>
            <a:r>
              <a:rPr lang="en-US" b="1" dirty="0"/>
              <a:t>• </a:t>
            </a:r>
            <a:r>
              <a:rPr lang="ar-SA" b="1" dirty="0"/>
              <a:t>محدود کردن دسترسی اپلیکیشن‌های شخص ثالث به حساب کاربری</a:t>
            </a:r>
            <a:r>
              <a:rPr lang="en-US" b="1" dirty="0"/>
              <a:t>:</a:t>
            </a:r>
          </a:p>
          <a:p>
            <a:pPr algn="r" rtl="1"/>
            <a:r>
              <a:rPr lang="en-US" dirty="0"/>
              <a:t>  - </a:t>
            </a:r>
            <a:r>
              <a:rPr lang="ar-SA" dirty="0"/>
              <a:t>بررسی منظم دسترسی‌های اعطا شده</a:t>
            </a:r>
            <a:endParaRPr lang="en-US" dirty="0"/>
          </a:p>
          <a:p>
            <a:pPr algn="r" rtl="1"/>
            <a:r>
              <a:rPr lang="en-US" dirty="0"/>
              <a:t>  - </a:t>
            </a:r>
            <a:r>
              <a:rPr lang="ar-SA" dirty="0"/>
              <a:t>حذف دسترسی اپلیکیشن‌های غیرضروری</a:t>
            </a:r>
            <a:endParaRPr lang="en-US" dirty="0"/>
          </a:p>
          <a:p>
            <a:pPr algn="r" rtl="1"/>
            <a:r>
              <a:rPr lang="en-US" dirty="0"/>
              <a:t> </a:t>
            </a:r>
          </a:p>
          <a:p>
            <a:pPr algn="r" rtl="1"/>
            <a:r>
              <a:rPr lang="ar-SA" dirty="0"/>
              <a:t>نکته کلیدی: "مدیریت فعال حریم خصوصی در شبکه‌های اجتماعی ضروری است، زیرا این پلتفرم‌ها اغلب منبع اصلی نشت اطلاعات شخصی هستند</a:t>
            </a:r>
            <a:r>
              <a:rPr lang="en-US" dirty="0"/>
              <a:t>."</a:t>
            </a:r>
          </a:p>
          <a:p>
            <a:pPr algn="r" rtl="1"/>
            <a:endParaRPr lang="en-US" dirty="0"/>
          </a:p>
          <a:p>
            <a:endParaRPr lang="en-US" dirty="0"/>
          </a:p>
        </p:txBody>
      </p:sp>
    </p:spTree>
    <p:extLst>
      <p:ext uri="{BB962C8B-B14F-4D97-AF65-F5344CB8AC3E}">
        <p14:creationId xmlns:p14="http://schemas.microsoft.com/office/powerpoint/2010/main" val="1177646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t>مقدمه </a:t>
            </a:r>
            <a:r>
              <a:rPr lang="en-US" dirty="0"/>
              <a:t>)</a:t>
            </a:r>
            <a:r>
              <a:rPr lang="ar-SA" dirty="0"/>
              <a:t>حریم خصوصی در فضای مجازی</a:t>
            </a:r>
            <a:r>
              <a:rPr lang="en-US" dirty="0"/>
              <a:t>(</a:t>
            </a:r>
            <a:endParaRPr lang="fa-IR" dirty="0"/>
          </a:p>
        </p:txBody>
      </p:sp>
      <p:sp>
        <p:nvSpPr>
          <p:cNvPr id="3" name="Content Placeholder 2"/>
          <p:cNvSpPr>
            <a:spLocks noGrp="1"/>
          </p:cNvSpPr>
          <p:nvPr>
            <p:ph idx="1"/>
          </p:nvPr>
        </p:nvSpPr>
        <p:spPr/>
        <p:txBody>
          <a:bodyPr>
            <a:normAutofit lnSpcReduction="10000"/>
          </a:bodyPr>
          <a:lstStyle/>
          <a:p>
            <a:pPr algn="r" rtl="1"/>
            <a:r>
              <a:rPr lang="en-US" dirty="0"/>
              <a:t> </a:t>
            </a:r>
            <a:r>
              <a:rPr lang="ar-SA" dirty="0"/>
              <a:t>با گسترش اینترنت و استفاده روزافزون از فناوری‌های دیجیتال، حریم خصوصی به یکی از موضوعات حیاتی تبدیل شده است. امروزه، اطلاعات شخصی ما به راحتی قابل دسترسی و استفاده توسط دیگران است</a:t>
            </a:r>
            <a:r>
              <a:rPr lang="en-US" dirty="0"/>
              <a:t>.</a:t>
            </a:r>
          </a:p>
          <a:p>
            <a:pPr algn="r" rtl="1"/>
            <a:r>
              <a:rPr lang="ar-SA" dirty="0"/>
              <a:t>حریم خصوصی در فضای مجازی به معنای حق کنترل بر اطلاعات شخصی و نحوه جمع‌آوری، استفاده و انتشار آنهاست. این مفهوم برای هر فردی در جهان دیجیتال اهمیت دارد</a:t>
            </a:r>
            <a:r>
              <a:rPr lang="en-US" dirty="0"/>
              <a:t>.</a:t>
            </a:r>
          </a:p>
          <a:p>
            <a:pPr algn="r" rtl="1"/>
            <a:r>
              <a:rPr lang="en-US" dirty="0"/>
              <a:t>- </a:t>
            </a:r>
            <a:r>
              <a:rPr lang="ar-SA" dirty="0"/>
              <a:t>درک اهمیت حریم خصوصی و تلاش برای حفاظت از آن، مسئولیتی است که بر عهده تمامی کاربران اینترنت قرار دارد. این حفاظت شامل استفاده از ابزارها و تکنیک‌های مختلف برای محافظت از اطلاعات شخصی است</a:t>
            </a:r>
            <a:endParaRPr lang="en-US" dirty="0"/>
          </a:p>
          <a:p>
            <a:pPr algn="r" rtl="1"/>
            <a:r>
              <a:rPr lang="ar-SA" dirty="0">
                <a:solidFill>
                  <a:srgbClr val="FF0000"/>
                </a:solidFill>
              </a:rPr>
              <a:t>نکته: "حفظ حریم خصوصی در فضای مجازی، نه تنها یک حق، بلکه یک مسئولیت شخصی و اجتماعی است</a:t>
            </a:r>
            <a:endParaRPr lang="fa-IR" dirty="0"/>
          </a:p>
        </p:txBody>
      </p:sp>
    </p:spTree>
    <p:extLst>
      <p:ext uri="{BB962C8B-B14F-4D97-AF65-F5344CB8AC3E}">
        <p14:creationId xmlns:p14="http://schemas.microsoft.com/office/powerpoint/2010/main" val="1013610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امنیت ایمیل و ارتباطات آنلاین</a:t>
            </a:r>
            <a:endParaRPr lang="en-US" dirty="0"/>
          </a:p>
        </p:txBody>
      </p:sp>
      <p:pic>
        <p:nvPicPr>
          <p:cNvPr id="6" name="Content Placeholder 5"/>
          <p:cNvPicPr>
            <a:picLocks noGrp="1" noChangeAspect="1"/>
          </p:cNvPicPr>
          <p:nvPr>
            <p:ph idx="1"/>
          </p:nvPr>
        </p:nvPicPr>
        <p:blipFill>
          <a:blip r:embed="rId2"/>
          <a:stretch>
            <a:fillRect/>
          </a:stretch>
        </p:blipFill>
        <p:spPr>
          <a:xfrm>
            <a:off x="1188719" y="1690688"/>
            <a:ext cx="9588137" cy="4422729"/>
          </a:xfrm>
          <a:prstGeom prst="rect">
            <a:avLst/>
          </a:prstGeom>
        </p:spPr>
      </p:pic>
    </p:spTree>
    <p:extLst>
      <p:ext uri="{BB962C8B-B14F-4D97-AF65-F5344CB8AC3E}">
        <p14:creationId xmlns:p14="http://schemas.microsoft.com/office/powerpoint/2010/main" val="1481005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امنیت ایمیل و ارتباطات آنلاین</a:t>
            </a:r>
            <a:endParaRPr lang="en-US" dirty="0"/>
          </a:p>
        </p:txBody>
      </p:sp>
      <p:sp>
        <p:nvSpPr>
          <p:cNvPr id="3" name="Content Placeholder 2"/>
          <p:cNvSpPr>
            <a:spLocks noGrp="1"/>
          </p:cNvSpPr>
          <p:nvPr>
            <p:ph idx="1"/>
          </p:nvPr>
        </p:nvSpPr>
        <p:spPr/>
        <p:txBody>
          <a:bodyPr/>
          <a:lstStyle/>
          <a:p>
            <a:pPr lvl="0" algn="r" rtl="1"/>
            <a:r>
              <a:rPr lang="ar-SA" b="1" dirty="0"/>
              <a:t>دقت در استفاده از</a:t>
            </a:r>
            <a:r>
              <a:rPr lang="en-US" b="1" dirty="0"/>
              <a:t> </a:t>
            </a:r>
            <a:r>
              <a:rPr lang="en-US" b="1" dirty="0" err="1"/>
              <a:t>WiFi</a:t>
            </a:r>
            <a:r>
              <a:rPr lang="en-US" b="1" dirty="0"/>
              <a:t> </a:t>
            </a:r>
            <a:r>
              <a:rPr lang="ar-SA" b="1" dirty="0"/>
              <a:t>عمومی</a:t>
            </a:r>
            <a:r>
              <a:rPr lang="en-US" dirty="0"/>
              <a:t>:</a:t>
            </a:r>
          </a:p>
          <a:p>
            <a:pPr lvl="1" algn="r" rtl="1"/>
            <a:r>
              <a:rPr lang="ar-SA" dirty="0"/>
              <a:t>استفاده از</a:t>
            </a:r>
            <a:r>
              <a:rPr lang="en-US" dirty="0"/>
              <a:t> VPN </a:t>
            </a:r>
            <a:r>
              <a:rPr lang="ar-SA" dirty="0"/>
              <a:t>برای ایمن‌سازی ارتباطات در شبکه‌های عمومی</a:t>
            </a:r>
            <a:r>
              <a:rPr lang="en-US" dirty="0"/>
              <a:t>.</a:t>
            </a:r>
          </a:p>
          <a:p>
            <a:pPr lvl="1" algn="r" rtl="1"/>
            <a:r>
              <a:rPr lang="ar-SA" dirty="0"/>
              <a:t>اجتناب از انجام فعالیت‌های حساس در شبکه‌های عمومی</a:t>
            </a:r>
            <a:r>
              <a:rPr lang="en-US" dirty="0"/>
              <a:t>.</a:t>
            </a:r>
          </a:p>
          <a:p>
            <a:pPr lvl="0" algn="r" rtl="1"/>
            <a:r>
              <a:rPr lang="ar-SA" b="1" dirty="0"/>
              <a:t>محدود کردن اطلاعات حساس در ایمیل‌ها</a:t>
            </a:r>
            <a:r>
              <a:rPr lang="en-US" dirty="0"/>
              <a:t>:</a:t>
            </a:r>
          </a:p>
          <a:p>
            <a:pPr lvl="1" algn="r" rtl="1"/>
            <a:r>
              <a:rPr lang="ar-SA" dirty="0"/>
              <a:t>پرهیز از ارسال اطلاعات مالی یا شخصی حساس از طریق ایمیل</a:t>
            </a:r>
            <a:r>
              <a:rPr lang="en-US" dirty="0"/>
              <a:t>.</a:t>
            </a:r>
          </a:p>
          <a:p>
            <a:pPr lvl="0" algn="r" rtl="1"/>
            <a:r>
              <a:rPr lang="ar-SA" b="1" dirty="0"/>
              <a:t>استفاده از پیام‌رسان‌های امن</a:t>
            </a:r>
            <a:r>
              <a:rPr lang="en-US" dirty="0"/>
              <a:t>:</a:t>
            </a:r>
          </a:p>
          <a:p>
            <a:pPr lvl="1" algn="r" rtl="1"/>
            <a:r>
              <a:rPr lang="ar-SA" dirty="0"/>
              <a:t>مانند</a:t>
            </a:r>
            <a:r>
              <a:rPr lang="en-US" dirty="0"/>
              <a:t> Signal </a:t>
            </a:r>
            <a:r>
              <a:rPr lang="ar-SA" dirty="0"/>
              <a:t>یا </a:t>
            </a:r>
            <a:r>
              <a:rPr lang="en-US" dirty="0"/>
              <a:t>WhatsApp </a:t>
            </a:r>
            <a:r>
              <a:rPr lang="ar-SA" dirty="0"/>
              <a:t>با رمزگذاری</a:t>
            </a:r>
            <a:r>
              <a:rPr lang="en-US" dirty="0"/>
              <a:t> end-to-end.</a:t>
            </a:r>
          </a:p>
          <a:p>
            <a:pPr algn="r" rtl="1"/>
            <a:r>
              <a:rPr lang="ar-SA" dirty="0"/>
              <a:t>نکته کلیدی: ارتباطات الکترونیکی باید با همان دقت و احتیاطی که در ارتباطات فیزیکی داریم، محافظت شوند</a:t>
            </a:r>
            <a:r>
              <a:rPr lang="en-US" dirty="0"/>
              <a:t>.</a:t>
            </a:r>
          </a:p>
          <a:p>
            <a:endParaRPr lang="en-US" dirty="0"/>
          </a:p>
        </p:txBody>
      </p:sp>
    </p:spTree>
    <p:extLst>
      <p:ext uri="{BB962C8B-B14F-4D97-AF65-F5344CB8AC3E}">
        <p14:creationId xmlns:p14="http://schemas.microsoft.com/office/powerpoint/2010/main" val="2394972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en-US" b="1" dirty="0"/>
              <a:t>SMIME </a:t>
            </a:r>
            <a:r>
              <a:rPr lang="fa-IR" b="1" dirty="0"/>
              <a:t>چیست و چطور به امنیت ایمیل کمک می کند؟</a:t>
            </a:r>
            <a:br>
              <a:rPr lang="fa-IR" b="1" dirty="0"/>
            </a:br>
            <a:endParaRPr lang="en-US" dirty="0"/>
          </a:p>
        </p:txBody>
      </p:sp>
      <p:sp>
        <p:nvSpPr>
          <p:cNvPr id="3" name="Content Placeholder 2"/>
          <p:cNvSpPr>
            <a:spLocks noGrp="1"/>
          </p:cNvSpPr>
          <p:nvPr>
            <p:ph idx="1"/>
          </p:nvPr>
        </p:nvSpPr>
        <p:spPr/>
        <p:txBody>
          <a:bodyPr/>
          <a:lstStyle/>
          <a:p>
            <a:pPr marL="0" indent="0" algn="r" rtl="1">
              <a:buNone/>
            </a:pPr>
            <a:r>
              <a:rPr lang="en-US" b="1" dirty="0"/>
              <a:t>SMIME </a:t>
            </a:r>
            <a:r>
              <a:rPr lang="fa-IR" b="1" dirty="0"/>
              <a:t>چیست؟</a:t>
            </a:r>
          </a:p>
          <a:p>
            <a:pPr marL="0" indent="0" algn="r" rtl="1">
              <a:buNone/>
            </a:pPr>
            <a:r>
              <a:rPr lang="fa-IR" dirty="0"/>
              <a:t>واژه </a:t>
            </a:r>
            <a:r>
              <a:rPr lang="en-US" dirty="0"/>
              <a:t>SMIME </a:t>
            </a:r>
            <a:r>
              <a:rPr lang="fa-IR" dirty="0"/>
              <a:t>مخفف </a:t>
            </a:r>
            <a:r>
              <a:rPr lang="en-US" dirty="0"/>
              <a:t>Secure/Multipurpose Internet Mail Extension </a:t>
            </a:r>
            <a:r>
              <a:rPr lang="fa-IR" dirty="0"/>
              <a:t>است و به معنی افزونه امنیتی/چند منظوره ایمیل اینترنتی است. اسمایم، یک پروتکل و استاندارد رمزگذاری ایمیل و امضای ایمیل است که بصورت فراگیر توسط شرکت‌ها و سازمان‌ها برای افزایش امنیت مکاتبات ایمیلی استفاده می‌شود. </a:t>
            </a:r>
            <a:r>
              <a:rPr lang="en-US" dirty="0"/>
              <a:t>SMIME </a:t>
            </a:r>
            <a:r>
              <a:rPr lang="fa-IR" dirty="0"/>
              <a:t>با اکثر سرویس‌ دهنده‌های ایمیل سازگاری دارد و این امکان را برای کاربران فراهم می‌کند که از امضای دیجیتال و رمزگذاری ایمیل برای اطمینان از عدم تغییر محتوای ایمیل و تایید فرستنده ایمیل استفاده کنند.</a:t>
            </a:r>
          </a:p>
          <a:p>
            <a:endParaRPr lang="en-US" dirty="0"/>
          </a:p>
        </p:txBody>
      </p:sp>
    </p:spTree>
    <p:extLst>
      <p:ext uri="{BB962C8B-B14F-4D97-AF65-F5344CB8AC3E}">
        <p14:creationId xmlns:p14="http://schemas.microsoft.com/office/powerpoint/2010/main" val="1097158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t>رمزگذاری ایمیل</a:t>
            </a:r>
            <a:br>
              <a:rPr lang="fa-IR" b="1" dirty="0"/>
            </a:br>
            <a:endParaRPr lang="en-US" dirty="0"/>
          </a:p>
        </p:txBody>
      </p:sp>
      <p:sp>
        <p:nvSpPr>
          <p:cNvPr id="3" name="Content Placeholder 2"/>
          <p:cNvSpPr>
            <a:spLocks noGrp="1"/>
          </p:cNvSpPr>
          <p:nvPr>
            <p:ph idx="1"/>
          </p:nvPr>
        </p:nvSpPr>
        <p:spPr/>
        <p:txBody>
          <a:bodyPr>
            <a:normAutofit fontScale="77500" lnSpcReduction="20000"/>
          </a:bodyPr>
          <a:lstStyle/>
          <a:p>
            <a:pPr marL="0" indent="0" algn="r" rtl="1">
              <a:buNone/>
            </a:pPr>
            <a:r>
              <a:rPr lang="fa-IR" dirty="0"/>
              <a:t>رمزگذاری روشی برای تغییر دادن اطلاعات است به طوری که تنها پس از رمزگشایی قابل خواندن باشد و فقط صاحب پیام امکان رمزگشایی آن را داشته باشد. پروتکل </a:t>
            </a:r>
            <a:r>
              <a:rPr lang="en-US" dirty="0"/>
              <a:t>SMIME </a:t>
            </a:r>
            <a:r>
              <a:rPr lang="fa-IR" dirty="0"/>
              <a:t>برای این که داده‌ها و محتوای ایمیل را رمزگذاری کند؛ از روش رمزگذاری نامتقارن استفاده می‌کند. به عبارت دقیق‌تر، اسمایم از یک سیستم با زوج کلید (کلید عمومی و خصوصی، که از نظر ریاضی به هم مرتبط هستند اما با هم متفاوت هستند) برای رمزگذاری و رمزگشایی ایمیل استفاده می‌‌کند.</a:t>
            </a:r>
          </a:p>
          <a:p>
            <a:pPr marL="0" indent="0" algn="r" rtl="1">
              <a:buNone/>
            </a:pPr>
            <a:endParaRPr lang="fa-IR" dirty="0"/>
          </a:p>
          <a:p>
            <a:pPr marL="0" indent="0" algn="r" rtl="1">
              <a:buNone/>
            </a:pPr>
            <a:r>
              <a:rPr lang="fa-IR" dirty="0"/>
              <a:t>برای استفاده از قابلیت رمزگذاری اسمایم، لازم است که گواهی </a:t>
            </a:r>
            <a:r>
              <a:rPr lang="en-US" dirty="0"/>
              <a:t>SMIME </a:t>
            </a:r>
            <a:r>
              <a:rPr lang="fa-IR" dirty="0"/>
              <a:t>روی سرویس‌گیرنده هر دو کاربر ارسال کننده و دریافت‌کننده پیام نصب شده باشد. هنگامی که یک ایمیل ارسال می‌شود، فرستنده ایمیل را با استفاده از کلید عمومی دریافت کننده پیام رمزگذاری می‌کند و دریافت کننده نیز ایمیل را با استفاده از کلید خصوصی خود رمزگشایی می‌کند.</a:t>
            </a:r>
          </a:p>
          <a:p>
            <a:pPr marL="0" indent="0" algn="r" rtl="1">
              <a:buNone/>
            </a:pPr>
            <a:endParaRPr lang="fa-IR" dirty="0"/>
          </a:p>
          <a:p>
            <a:pPr marL="0" indent="0" algn="r" rtl="1">
              <a:buNone/>
            </a:pPr>
            <a:r>
              <a:rPr lang="fa-IR" dirty="0"/>
              <a:t>رمزگذاری پیام‌های ایمیل در اصل روشی برای محافظت از اطلاعات و محتوای ایمیل‌ها است. ایمیل‌هایی که بطور معمول و توسط پروتکل </a:t>
            </a:r>
            <a:r>
              <a:rPr lang="en-US" dirty="0"/>
              <a:t>SMTP </a:t>
            </a:r>
            <a:r>
              <a:rPr lang="fa-IR" dirty="0"/>
              <a:t>رد و بدل می‌شوند، توسط هرکسی که پیام‌ها را در مسیر انتقال از مبدا به مقصد مشاهده کند، قابل خواندن هستند. این مسئله با استفاده از قابلیت رمزگذاری پیام توسط </a:t>
            </a:r>
            <a:r>
              <a:rPr lang="en-US" dirty="0"/>
              <a:t>S/MIME </a:t>
            </a:r>
            <a:r>
              <a:rPr lang="fa-IR" dirty="0"/>
              <a:t>به راحتی برطرف می‌شود.</a:t>
            </a:r>
          </a:p>
          <a:p>
            <a:pPr marL="0" indent="0" algn="r" rtl="1">
              <a:buNone/>
            </a:pPr>
            <a:endParaRPr lang="en-US" dirty="0"/>
          </a:p>
        </p:txBody>
      </p:sp>
    </p:spTree>
    <p:extLst>
      <p:ext uri="{BB962C8B-B14F-4D97-AF65-F5344CB8AC3E}">
        <p14:creationId xmlns:p14="http://schemas.microsoft.com/office/powerpoint/2010/main" val="2160351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دو ویژگی مهم و امنیتی رمزگذاری پیام </a:t>
            </a:r>
            <a:endParaRPr lang="en-US" dirty="0"/>
          </a:p>
        </p:txBody>
      </p:sp>
      <p:sp>
        <p:nvSpPr>
          <p:cNvPr id="3" name="Content Placeholder 2"/>
          <p:cNvSpPr>
            <a:spLocks noGrp="1"/>
          </p:cNvSpPr>
          <p:nvPr>
            <p:ph idx="1"/>
          </p:nvPr>
        </p:nvSpPr>
        <p:spPr/>
        <p:txBody>
          <a:bodyPr/>
          <a:lstStyle/>
          <a:p>
            <a:pPr marL="514350" indent="-514350" algn="r" rtl="1">
              <a:buFont typeface="+mj-lt"/>
              <a:buAutoNum type="arabicPeriod"/>
            </a:pPr>
            <a:r>
              <a:rPr lang="fa-IR" b="1" dirty="0"/>
              <a:t>محرمانگی</a:t>
            </a:r>
            <a:r>
              <a:rPr lang="fa-IR" dirty="0"/>
              <a:t>: رمزگذاری فرایندی برای محافظت از محتویات یک پیام است، بنابراین فقط گیرنده پیام می‌تواند محتویات را مشاهده کند و پیام را رمزگشایی کند. اگر کسی غیر از دریافت کننده اصلی پیام را دریافت یا مشاهده کند، نمی‌تواند آنرا رمزگشایی کرده یا محتوای آن را ببیند.</a:t>
            </a:r>
          </a:p>
          <a:p>
            <a:pPr marL="514350" indent="-514350" algn="r" rtl="1">
              <a:buFont typeface="+mj-lt"/>
              <a:buAutoNum type="arabicPeriod"/>
            </a:pPr>
            <a:r>
              <a:rPr lang="fa-IR" b="1" dirty="0"/>
              <a:t>یکپارچگی اطلاعات</a:t>
            </a:r>
            <a:r>
              <a:rPr lang="fa-IR" dirty="0"/>
              <a:t>: رمزگذاری ایمیل؛ درست مانند امضای دیجیتال، فرایندی مبنتی بر یکپارچگی اطلاعات است و در نتیجه با رمزگذاری اطلاعات؛ یکپارچگی اطلاعات ایمیل هم حفظ می‌شود.</a:t>
            </a:r>
          </a:p>
          <a:p>
            <a:endParaRPr lang="en-US" dirty="0"/>
          </a:p>
        </p:txBody>
      </p:sp>
    </p:spTree>
    <p:extLst>
      <p:ext uri="{BB962C8B-B14F-4D97-AF65-F5344CB8AC3E}">
        <p14:creationId xmlns:p14="http://schemas.microsoft.com/office/powerpoint/2010/main" val="12542735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t>امضای دیجیتال ایمیل</a:t>
            </a:r>
            <a:br>
              <a:rPr lang="fa-IR" b="1" dirty="0"/>
            </a:br>
            <a:endParaRPr lang="en-US" dirty="0"/>
          </a:p>
        </p:txBody>
      </p:sp>
      <p:sp>
        <p:nvSpPr>
          <p:cNvPr id="3" name="Content Placeholder 2"/>
          <p:cNvSpPr>
            <a:spLocks noGrp="1"/>
          </p:cNvSpPr>
          <p:nvPr>
            <p:ph idx="1"/>
          </p:nvPr>
        </p:nvSpPr>
        <p:spPr/>
        <p:txBody>
          <a:bodyPr/>
          <a:lstStyle/>
          <a:p>
            <a:pPr marL="0" indent="0" algn="r" rtl="1">
              <a:buNone/>
            </a:pPr>
            <a:r>
              <a:rPr lang="fa-IR"/>
              <a:t>یکی </a:t>
            </a:r>
            <a:r>
              <a:rPr lang="fa-IR" dirty="0"/>
              <a:t>از متداول‌ترین کاربردهای سرویس </a:t>
            </a:r>
            <a:r>
              <a:rPr lang="en-US" dirty="0"/>
              <a:t>SMIME </a:t>
            </a:r>
            <a:r>
              <a:rPr lang="fa-IR" dirty="0"/>
              <a:t>قابلیت امضای دیجیتال است. همانطور که از نام آن پیداست، امضای دیجیتال مشابه امضای سنتی و رسمی روی یک سند کاغذی عمل می‌کند.</a:t>
            </a:r>
          </a:p>
          <a:p>
            <a:pPr marL="0" indent="0" algn="r" rtl="1">
              <a:buNone/>
            </a:pPr>
            <a:r>
              <a:rPr lang="fa-IR" dirty="0"/>
              <a:t>برای امضای الکترونیکی ایمیل هم از زوج کلید عمومی و خصوصی استفاده می‌شود. زمانی که فرستنده قصد دارد پیام خود را امضا کند، از کلید خصوصی خود برای امضای پیام استفاده می‌کند. دریافت‌کننده پیام هم می‌تواند با استفاده از کلید عمومی فرستنده که در اختیار دارد، صحت امضای پیام وی را تائید کند.</a:t>
            </a:r>
          </a:p>
          <a:p>
            <a:endParaRPr lang="en-US" dirty="0"/>
          </a:p>
        </p:txBody>
      </p:sp>
    </p:spTree>
    <p:extLst>
      <p:ext uri="{BB962C8B-B14F-4D97-AF65-F5344CB8AC3E}">
        <p14:creationId xmlns:p14="http://schemas.microsoft.com/office/powerpoint/2010/main" val="24573562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ویژگی‌های امنیتی امضای دیجیتال </a:t>
            </a:r>
            <a:endParaRPr lang="en-US" dirty="0"/>
          </a:p>
        </p:txBody>
      </p:sp>
      <p:sp>
        <p:nvSpPr>
          <p:cNvPr id="3" name="Content Placeholder 2"/>
          <p:cNvSpPr>
            <a:spLocks noGrp="1"/>
          </p:cNvSpPr>
          <p:nvPr>
            <p:ph idx="1"/>
          </p:nvPr>
        </p:nvSpPr>
        <p:spPr/>
        <p:txBody>
          <a:bodyPr>
            <a:normAutofit fontScale="77500" lnSpcReduction="20000"/>
          </a:bodyPr>
          <a:lstStyle/>
          <a:p>
            <a:pPr algn="r" rtl="1"/>
            <a:r>
              <a:rPr lang="fa-IR" b="1" dirty="0"/>
              <a:t>احراز هویت</a:t>
            </a:r>
            <a:r>
              <a:rPr lang="fa-IR" dirty="0"/>
              <a:t>: کاربرد اصلی امضا برای تایید هویت فرستنده پیام است. در پیام‌هایی که از طریق پروتکل </a:t>
            </a:r>
            <a:r>
              <a:rPr lang="en-US" dirty="0"/>
              <a:t>SMTP </a:t>
            </a:r>
            <a:r>
              <a:rPr lang="fa-IR" dirty="0"/>
              <a:t>ارسال می‌شوند، امکان احراز هویت فرستنده پیام وجود ندارد، و در نتیجه امکان جعل هویت فرستنده به راحتی فراهم است. احراز هویت در امضای دیجیتال این مشکل را حل می‌کند و به گیرنده اطمینان می‌دهد پیام توسط شخص یا سازمانی ارسال شده است که ادعا می‌کند پیام را ارسال کرده است.</a:t>
            </a:r>
          </a:p>
          <a:p>
            <a:pPr algn="r" rtl="1"/>
            <a:r>
              <a:rPr lang="fa-IR" b="1" dirty="0"/>
              <a:t>عدم انکار</a:t>
            </a:r>
            <a:r>
              <a:rPr lang="fa-IR" dirty="0"/>
              <a:t>: از آنجایی که پروتکل ایمیل </a:t>
            </a:r>
            <a:r>
              <a:rPr lang="en-US" dirty="0"/>
              <a:t>SMTP </a:t>
            </a:r>
            <a:r>
              <a:rPr lang="fa-IR" dirty="0"/>
              <a:t>راهکاری برای احراز هویت ارائه نمی‌دهد، نمی‌تواند غیرقابل انکار باشد. در نتیجه انکار مالکیت یک پیام ایمیل </a:t>
            </a:r>
            <a:r>
              <a:rPr lang="en-US" dirty="0"/>
              <a:t>SMTP </a:t>
            </a:r>
            <a:r>
              <a:rPr lang="fa-IR" dirty="0"/>
              <a:t>برای فرستنده آسان است.منحصر به فرد بودن یک امضا باعث می شود که صاحب امضا نتواند امضا را انکار کند. به این قابلیت عدم انکار می‌گویند. بنابراین علاوه بر تائید هویت فرستنده، ابزاری را برای عدم انکار هویت فرستنده فراهم می‌کند. مفهوم عدم انکار در حوزه قراردادهای کاغذی متداول‌تر است: قرارداد امضا شده یک سند الزام آور قانونی است و غیرممکن است که بتوان امضای معتبر را رد کرد.</a:t>
            </a:r>
          </a:p>
          <a:p>
            <a:pPr algn="r" rtl="1"/>
            <a:r>
              <a:rPr lang="fa-IR" b="1" dirty="0"/>
              <a:t>یکپارچگی داده‌ها:</a:t>
            </a:r>
            <a:r>
              <a:rPr lang="fa-IR" dirty="0"/>
              <a:t>یکپارچگی داده‌ها نتیجه عملیات خاصی است که فرایند امضای دیجیتال اجرا می‌کند. با برخورداری از ویژگی یکپارچگی داده، زمانی که گیرنده یک پیام ایمیل امضا شده را دریافت می‌کند، می‌تواند مطمئن باشد که این همان پیامی است که امضا و ارسال شده و در طول انتقال تغییر نکرده است. در حقیقت هر گونه تغییر پیام امضا شده در حین انتقال، امضا را باطل می‌کند. این ویژگی را می‌توان برتری امضای دیجیتال بر امضاهای کاغذی دانست. زیرا ممکن است محتوای یک سند کاغذی پس از امضای آن تغییر یابد.</a:t>
            </a:r>
          </a:p>
          <a:p>
            <a:pPr algn="r" rtl="1"/>
            <a:endParaRPr lang="en-US" dirty="0"/>
          </a:p>
        </p:txBody>
      </p:sp>
    </p:spTree>
    <p:extLst>
      <p:ext uri="{BB962C8B-B14F-4D97-AF65-F5344CB8AC3E}">
        <p14:creationId xmlns:p14="http://schemas.microsoft.com/office/powerpoint/2010/main" val="8326428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t>کوکی‌ها چه هستند و چرا باید به آن‌ها اهمیت دهید؟</a:t>
            </a:r>
            <a:br>
              <a:rPr lang="fa-IR" b="1" dirty="0"/>
            </a:br>
            <a:endParaRPr lang="en-US" dirty="0"/>
          </a:p>
        </p:txBody>
      </p:sp>
      <p:sp>
        <p:nvSpPr>
          <p:cNvPr id="3" name="Content Placeholder 2"/>
          <p:cNvSpPr>
            <a:spLocks noGrp="1"/>
          </p:cNvSpPr>
          <p:nvPr>
            <p:ph idx="1"/>
          </p:nvPr>
        </p:nvSpPr>
        <p:spPr/>
        <p:txBody>
          <a:bodyPr/>
          <a:lstStyle/>
          <a:p>
            <a:pPr marL="0" indent="0" algn="r" rtl="1">
              <a:buNone/>
            </a:pPr>
            <a:r>
              <a:rPr lang="fa-IR" dirty="0"/>
              <a:t> کوکی ها</a:t>
            </a:r>
            <a:r>
              <a:rPr lang="en-US" dirty="0"/>
              <a:t> (Cookies)</a:t>
            </a:r>
            <a:r>
              <a:rPr lang="fa-IR" dirty="0"/>
              <a:t>فایل های متنی کوچکی هستند که شامل قطعات کوچکی از داده ها بوده که برای شناسایی دستگاه شما هنگام مرور وب سایت استفاده می شوند. وقتی یک بار اطلاعات مورد نیاز را در یک وب‌سایت وارد می‌کنید، دفعات بعدی احتیاجی به تکرار این کار نیست.</a:t>
            </a:r>
            <a:endParaRPr lang="en-US" dirty="0"/>
          </a:p>
        </p:txBody>
      </p:sp>
      <p:pic>
        <p:nvPicPr>
          <p:cNvPr id="4" name="Picture 3"/>
          <p:cNvPicPr>
            <a:picLocks noChangeAspect="1"/>
          </p:cNvPicPr>
          <p:nvPr/>
        </p:nvPicPr>
        <p:blipFill>
          <a:blip r:embed="rId2"/>
          <a:stretch>
            <a:fillRect/>
          </a:stretch>
        </p:blipFill>
        <p:spPr>
          <a:xfrm>
            <a:off x="838200" y="3069771"/>
            <a:ext cx="3232105" cy="2068149"/>
          </a:xfrm>
          <a:prstGeom prst="rect">
            <a:avLst/>
          </a:prstGeom>
        </p:spPr>
      </p:pic>
    </p:spTree>
    <p:extLst>
      <p:ext uri="{BB962C8B-B14F-4D97-AF65-F5344CB8AC3E}">
        <p14:creationId xmlns:p14="http://schemas.microsoft.com/office/powerpoint/2010/main" val="15325847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t>کوکی چه اطلاعاتی را ذخیره می‌کند؟</a:t>
            </a:r>
            <a:br>
              <a:rPr lang="fa-IR" b="1" dirty="0"/>
            </a:br>
            <a:endParaRPr lang="en-US" dirty="0"/>
          </a:p>
        </p:txBody>
      </p:sp>
      <p:sp>
        <p:nvSpPr>
          <p:cNvPr id="3" name="Content Placeholder 2"/>
          <p:cNvSpPr>
            <a:spLocks noGrp="1"/>
          </p:cNvSpPr>
          <p:nvPr>
            <p:ph idx="1"/>
          </p:nvPr>
        </p:nvSpPr>
        <p:spPr/>
        <p:txBody>
          <a:bodyPr>
            <a:normAutofit fontScale="92500" lnSpcReduction="10000"/>
          </a:bodyPr>
          <a:lstStyle/>
          <a:p>
            <a:pPr algn="r" rtl="1" fontAlgn="base"/>
            <a:r>
              <a:rPr lang="fa-IR" dirty="0"/>
              <a:t>اما محتوای فایل </a:t>
            </a:r>
            <a:r>
              <a:rPr lang="en-US" dirty="0"/>
              <a:t>Cookies </a:t>
            </a:r>
            <a:r>
              <a:rPr lang="fa-IR" dirty="0"/>
              <a:t>چیست؟ اطلاعات زیر مهم‌ترین داده‌هایی هستند که توسط کوکی ذخیره می‌شوند:</a:t>
            </a:r>
          </a:p>
          <a:p>
            <a:pPr algn="r" rtl="1" fontAlgn="base"/>
            <a:r>
              <a:rPr lang="fa-IR" dirty="0"/>
              <a:t>نوع ارسال</a:t>
            </a:r>
          </a:p>
          <a:p>
            <a:pPr algn="r" rtl="1" fontAlgn="base"/>
            <a:r>
              <a:rPr lang="fa-IR" dirty="0"/>
              <a:t>زمان انقضا</a:t>
            </a:r>
          </a:p>
          <a:p>
            <a:pPr algn="r" rtl="1" fontAlgn="base"/>
            <a:r>
              <a:rPr lang="fa-IR" dirty="0"/>
              <a:t>مسیر پیمایش</a:t>
            </a:r>
          </a:p>
          <a:p>
            <a:pPr algn="r" rtl="1" fontAlgn="base"/>
            <a:r>
              <a:rPr lang="fa-IR" dirty="0"/>
              <a:t>نحوه دسترسی</a:t>
            </a:r>
          </a:p>
          <a:p>
            <a:pPr algn="r" rtl="1" fontAlgn="base"/>
            <a:r>
              <a:rPr lang="fa-IR" dirty="0"/>
              <a:t>اطلاعات سبد خرید</a:t>
            </a:r>
          </a:p>
          <a:p>
            <a:pPr algn="r" rtl="1" fontAlgn="base"/>
            <a:r>
              <a:rPr lang="fa-IR" dirty="0"/>
              <a:t>نام کاربری و رمز عبور</a:t>
            </a:r>
          </a:p>
          <a:p>
            <a:pPr algn="r" rtl="1" fontAlgn="base"/>
            <a:r>
              <a:rPr lang="fa-IR" dirty="0"/>
              <a:t>تنظیمات مربوط به داشبورد یا پنل</a:t>
            </a:r>
          </a:p>
          <a:p>
            <a:pPr algn="r" rtl="1" fontAlgn="base"/>
            <a:r>
              <a:rPr lang="fa-IR" dirty="0"/>
              <a:t>نام و نام خانوادگی، آدرس و سایر اطلاعات فرم‌ها</a:t>
            </a:r>
          </a:p>
          <a:p>
            <a:pPr algn="r"/>
            <a:endParaRPr lang="en-US" dirty="0"/>
          </a:p>
        </p:txBody>
      </p:sp>
    </p:spTree>
    <p:extLst>
      <p:ext uri="{BB962C8B-B14F-4D97-AF65-F5344CB8AC3E}">
        <p14:creationId xmlns:p14="http://schemas.microsoft.com/office/powerpoint/2010/main" val="24528064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a:t>تاریخچه و انواع کوکی های اینترنتی</a:t>
            </a:r>
            <a:r>
              <a:rPr lang="en-US" b="1" dirty="0"/>
              <a:t>(internet cookie)</a:t>
            </a:r>
            <a:br>
              <a:rPr lang="en-US" b="1" dirty="0"/>
            </a:br>
            <a:endParaRPr lang="en-US" dirty="0"/>
          </a:p>
        </p:txBody>
      </p:sp>
      <p:sp>
        <p:nvSpPr>
          <p:cNvPr id="3" name="Content Placeholder 2"/>
          <p:cNvSpPr>
            <a:spLocks noGrp="1"/>
          </p:cNvSpPr>
          <p:nvPr>
            <p:ph idx="1"/>
          </p:nvPr>
        </p:nvSpPr>
        <p:spPr/>
        <p:txBody>
          <a:bodyPr/>
          <a:lstStyle/>
          <a:p>
            <a:pPr marL="0" indent="0" algn="r" rtl="1">
              <a:buNone/>
            </a:pPr>
            <a:r>
              <a:rPr lang="fa-IR" dirty="0"/>
              <a:t>ایده این کوکی به 1996 باز می گردد، زمانی که یک برنامه نویس جوان به نام لو مونتولی، این ایده را به عنوان بخشی از سبد خرید تجارت الکترونیکی </a:t>
            </a:r>
            <a:r>
              <a:rPr lang="en-US" dirty="0"/>
              <a:t>Netscape </a:t>
            </a:r>
            <a:r>
              <a:rPr lang="fa-IR" dirty="0"/>
              <a:t>توسعه داد. این ابزار برای برقراری ارتباط با رایانه کاربران طراحی شده است تا مشخص شود کدام رایانه قبلا در سایت بوده است. کوکی های اینترنتی دارای دو  نوع اصلی می باشد </a:t>
            </a:r>
            <a:endParaRPr lang="en-US" dirty="0"/>
          </a:p>
          <a:p>
            <a:pPr marL="514350" indent="-514350" algn="r" rtl="1">
              <a:buFont typeface="+mj-lt"/>
              <a:buAutoNum type="arabicPeriod"/>
            </a:pPr>
            <a:r>
              <a:rPr lang="fa-IR" dirty="0"/>
              <a:t>کوکی موقت </a:t>
            </a:r>
            <a:r>
              <a:rPr lang="en-US" dirty="0"/>
              <a:t>(session)</a:t>
            </a:r>
          </a:p>
          <a:p>
            <a:pPr marL="514350" indent="-514350" algn="r" rtl="1">
              <a:buFont typeface="+mj-lt"/>
              <a:buAutoNum type="arabicPeriod"/>
            </a:pPr>
            <a:r>
              <a:rPr lang="fa-IR" dirty="0"/>
              <a:t>کوکی ماندگار</a:t>
            </a:r>
            <a:r>
              <a:rPr lang="en-US" dirty="0"/>
              <a:t>(permanent)</a:t>
            </a:r>
          </a:p>
        </p:txBody>
      </p:sp>
    </p:spTree>
    <p:extLst>
      <p:ext uri="{BB962C8B-B14F-4D97-AF65-F5344CB8AC3E}">
        <p14:creationId xmlns:p14="http://schemas.microsoft.com/office/powerpoint/2010/main" val="737674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stretch>
            <a:fillRect/>
          </a:stretch>
        </p:blipFill>
        <p:spPr>
          <a:xfrm>
            <a:off x="1515291" y="1606731"/>
            <a:ext cx="9431383" cy="4585063"/>
          </a:xfrm>
          <a:prstGeom prst="rect">
            <a:avLst/>
          </a:prstGeom>
        </p:spPr>
      </p:pic>
    </p:spTree>
    <p:extLst>
      <p:ext uri="{BB962C8B-B14F-4D97-AF65-F5344CB8AC3E}">
        <p14:creationId xmlns:p14="http://schemas.microsoft.com/office/powerpoint/2010/main" val="1181056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a:t>کوکی موقت </a:t>
            </a:r>
            <a:r>
              <a:rPr lang="en-US" b="1" dirty="0"/>
              <a:t>(Session Cookie)</a:t>
            </a:r>
            <a:br>
              <a:rPr lang="en-US" b="1" dirty="0"/>
            </a:br>
            <a:endParaRPr lang="en-US" dirty="0"/>
          </a:p>
        </p:txBody>
      </p:sp>
      <p:sp>
        <p:nvSpPr>
          <p:cNvPr id="3" name="Content Placeholder 2"/>
          <p:cNvSpPr>
            <a:spLocks noGrp="1"/>
          </p:cNvSpPr>
          <p:nvPr>
            <p:ph idx="1"/>
          </p:nvPr>
        </p:nvSpPr>
        <p:spPr/>
        <p:txBody>
          <a:bodyPr/>
          <a:lstStyle/>
          <a:p>
            <a:pPr marL="0" indent="0" algn="r" rtl="1">
              <a:buNone/>
            </a:pPr>
            <a:r>
              <a:rPr lang="en-US" dirty="0"/>
              <a:t>Session Cookie </a:t>
            </a:r>
            <a:r>
              <a:rPr lang="fa-IR" dirty="0"/>
              <a:t>یا کوکی جلسه، یک نوع کوکی است که در هنگام بازدید کاربر از یک وب سایت، توسط سرور ایجاد و در مرورگر کاربر ذخیره می‌شود. این نوع کوکی در حین جلسه کاربری فعلی معتبر است و هرگز پایدار نیست، به این معنی که پس از بستن مرورگر و یا پایان جلسه کاربری، </a:t>
            </a:r>
            <a:r>
              <a:rPr lang="en-US" dirty="0"/>
              <a:t>Session Cookie </a:t>
            </a:r>
            <a:r>
              <a:rPr lang="fa-IR" dirty="0"/>
              <a:t>حذف می‌شود.</a:t>
            </a:r>
          </a:p>
          <a:p>
            <a:pPr marL="0" indent="0" algn="r" rtl="1">
              <a:buNone/>
            </a:pPr>
            <a:r>
              <a:rPr lang="fa-IR" dirty="0"/>
              <a:t>کوکی جلسه اغلب برای نگهداری اطلاعات مربوط به جلسه کاربری استفاده می‌شود، مانند اطلاعات لاگین، محتویات سبد خرید، ترجیحات کاربری و غیره. با استفاده از </a:t>
            </a:r>
            <a:r>
              <a:rPr lang="en-US" dirty="0"/>
              <a:t>Session Cookie، </a:t>
            </a:r>
            <a:r>
              <a:rPr lang="fa-IR" dirty="0"/>
              <a:t>وب سایت می‌تواند اطلاعات کاربر را در حین جستجوی اینترنت ذخیره و در دسترس خود داشته باشد و از او برای ورود به صفحات مختلف سایت استفاده کند</a:t>
            </a:r>
          </a:p>
          <a:p>
            <a:endParaRPr lang="en-US" dirty="0"/>
          </a:p>
        </p:txBody>
      </p:sp>
    </p:spTree>
    <p:extLst>
      <p:ext uri="{BB962C8B-B14F-4D97-AF65-F5344CB8AC3E}">
        <p14:creationId xmlns:p14="http://schemas.microsoft.com/office/powerpoint/2010/main" val="20720140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a:t>کوکی ماندگار </a:t>
            </a:r>
            <a:r>
              <a:rPr lang="en-US" b="1" dirty="0"/>
              <a:t>(Permanent Cookie)</a:t>
            </a:r>
            <a:br>
              <a:rPr lang="en-US" b="1" dirty="0"/>
            </a:br>
            <a:endParaRPr lang="en-US" dirty="0"/>
          </a:p>
        </p:txBody>
      </p:sp>
      <p:sp>
        <p:nvSpPr>
          <p:cNvPr id="3" name="Content Placeholder 2"/>
          <p:cNvSpPr>
            <a:spLocks noGrp="1"/>
          </p:cNvSpPr>
          <p:nvPr>
            <p:ph idx="1"/>
          </p:nvPr>
        </p:nvSpPr>
        <p:spPr/>
        <p:txBody>
          <a:bodyPr/>
          <a:lstStyle/>
          <a:p>
            <a:pPr marL="0" indent="0" algn="r" rtl="1">
              <a:buNone/>
            </a:pPr>
            <a:r>
              <a:rPr lang="en-US" dirty="0"/>
              <a:t>Permanent Cookie </a:t>
            </a:r>
            <a:r>
              <a:rPr lang="fa-IR" dirty="0"/>
              <a:t>یا کوکی دائمی، نقطه مقابل </a:t>
            </a:r>
            <a:r>
              <a:rPr lang="en-US" dirty="0"/>
              <a:t>Session Cookie </a:t>
            </a:r>
            <a:r>
              <a:rPr lang="fa-IR" dirty="0"/>
              <a:t>است که پایدار بوده و برای طولانی مدت در مرورگر کاربر ذخیره می‌شود. این نوع کوکی، تا زمانی که زمان انقضای آن فرا نرسیده باشد، برای هر بار بازدید کاربر از وب سایت، ارسال و دریافت می‌شود.</a:t>
            </a:r>
          </a:p>
          <a:p>
            <a:pPr marL="0" indent="0" algn="r" rtl="1">
              <a:buNone/>
            </a:pPr>
            <a:r>
              <a:rPr lang="fa-IR" dirty="0"/>
              <a:t>کوکی دائمی اغلب برای نگهداری اطلاعات کاربری طولانی مدت استفاده می‌شود. به عنوان مثال کوکی موقت جهت ترجیحات کاربری، پیشینه جستجوها، اطلاعات ورود به سایت، و ... استفاده می شود. با استفاده از این نوع کوکی، کاربری که بارها و بارها از وب سایت استفاده می‌کند، نیازی به وارد کردن مجدد اطلاعات خود ندارد.</a:t>
            </a:r>
          </a:p>
          <a:p>
            <a:endParaRPr lang="en-US" dirty="0"/>
          </a:p>
        </p:txBody>
      </p:sp>
    </p:spTree>
    <p:extLst>
      <p:ext uri="{BB962C8B-B14F-4D97-AF65-F5344CB8AC3E}">
        <p14:creationId xmlns:p14="http://schemas.microsoft.com/office/powerpoint/2010/main" val="13052024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t>مدیریت کوکی‌ها و ردیاب‌ها</a:t>
            </a:r>
            <a:endParaRPr lang="en-US" dirty="0"/>
          </a:p>
        </p:txBody>
      </p:sp>
      <p:sp>
        <p:nvSpPr>
          <p:cNvPr id="3" name="Content Placeholder 2"/>
          <p:cNvSpPr>
            <a:spLocks noGrp="1"/>
          </p:cNvSpPr>
          <p:nvPr>
            <p:ph idx="1"/>
          </p:nvPr>
        </p:nvSpPr>
        <p:spPr/>
        <p:txBody>
          <a:bodyPr>
            <a:normAutofit fontScale="92500" lnSpcReduction="10000"/>
          </a:bodyPr>
          <a:lstStyle/>
          <a:p>
            <a:pPr lvl="0" algn="r" rtl="1"/>
            <a:r>
              <a:rPr lang="en-US" dirty="0"/>
              <a:t> • </a:t>
            </a:r>
            <a:r>
              <a:rPr lang="ar-SA" b="1" dirty="0"/>
              <a:t>درک انواع کوکی‌ها</a:t>
            </a:r>
            <a:r>
              <a:rPr lang="en-US" dirty="0"/>
              <a:t>:</a:t>
            </a:r>
          </a:p>
          <a:p>
            <a:pPr lvl="1" algn="r" rtl="1"/>
            <a:r>
              <a:rPr lang="ar-SA" dirty="0"/>
              <a:t>ضروری: برای عملکرد اساسی وب‌سایت</a:t>
            </a:r>
            <a:r>
              <a:rPr lang="en-US" dirty="0"/>
              <a:t>.</a:t>
            </a:r>
          </a:p>
          <a:p>
            <a:pPr lvl="1" algn="r" rtl="1"/>
            <a:r>
              <a:rPr lang="ar-SA" dirty="0"/>
              <a:t>عملکردی: برای بهبود تجربه کاربری</a:t>
            </a:r>
            <a:r>
              <a:rPr lang="en-US" dirty="0"/>
              <a:t>.</a:t>
            </a:r>
          </a:p>
          <a:p>
            <a:pPr lvl="1" algn="r" rtl="1"/>
            <a:r>
              <a:rPr lang="ar-SA" dirty="0"/>
              <a:t>تحلیلی: برای جمع‌آوری داده‌های آماری</a:t>
            </a:r>
            <a:r>
              <a:rPr lang="en-US" dirty="0"/>
              <a:t>.</a:t>
            </a:r>
          </a:p>
          <a:p>
            <a:pPr lvl="1" algn="r" rtl="1"/>
            <a:r>
              <a:rPr lang="ar-SA" dirty="0"/>
              <a:t>تبلیغاتی: برای ارائه تبلیغات هدفمند</a:t>
            </a:r>
            <a:r>
              <a:rPr lang="en-US" dirty="0"/>
              <a:t>.</a:t>
            </a:r>
          </a:p>
          <a:p>
            <a:pPr lvl="0" algn="r" rtl="1"/>
            <a:r>
              <a:rPr lang="ar-SA" b="1" dirty="0"/>
              <a:t>تنظیم ترجیحات کوکی در مرورگر</a:t>
            </a:r>
            <a:r>
              <a:rPr lang="en-US" dirty="0"/>
              <a:t>:</a:t>
            </a:r>
          </a:p>
          <a:p>
            <a:pPr lvl="1" algn="r" rtl="1"/>
            <a:r>
              <a:rPr lang="ar-SA" dirty="0"/>
              <a:t>بلوکه کردن کوکی‌های شخص ثالث</a:t>
            </a:r>
            <a:r>
              <a:rPr lang="en-US" dirty="0"/>
              <a:t>.</a:t>
            </a:r>
          </a:p>
          <a:p>
            <a:pPr lvl="1" algn="r" rtl="1"/>
            <a:r>
              <a:rPr lang="ar-SA" dirty="0"/>
              <a:t>تنظیم مرورگر برای حذف کوکی‌ها پس از بستن</a:t>
            </a:r>
            <a:r>
              <a:rPr lang="en-US" dirty="0"/>
              <a:t>.</a:t>
            </a:r>
          </a:p>
          <a:p>
            <a:pPr lvl="1" algn="r" rtl="1"/>
            <a:r>
              <a:rPr lang="ar-SA" dirty="0"/>
              <a:t>استفاده از لیست‌های سفید برای وب‌سایت‌های مورد اعتماد</a:t>
            </a:r>
            <a:r>
              <a:rPr lang="en-US" dirty="0"/>
              <a:t>.</a:t>
            </a:r>
          </a:p>
          <a:p>
            <a:pPr lvl="0" algn="r" rtl="1"/>
            <a:r>
              <a:rPr lang="ar-SA" b="1" dirty="0"/>
              <a:t>استفاده از حالت مرور خصوصی</a:t>
            </a:r>
            <a:r>
              <a:rPr lang="en-US" dirty="0"/>
              <a:t>:</a:t>
            </a:r>
          </a:p>
          <a:p>
            <a:pPr lvl="1" algn="r" rtl="1"/>
            <a:r>
              <a:rPr lang="ar-SA" dirty="0"/>
              <a:t>برای جلوگیری از ذخیره کوکی‌ها و تاریخچه</a:t>
            </a:r>
            <a:r>
              <a:rPr lang="en-US" dirty="0"/>
              <a:t>.</a:t>
            </a:r>
          </a:p>
          <a:p>
            <a:pPr lvl="1" algn="r" rtl="1"/>
            <a:r>
              <a:rPr lang="ar-SA" dirty="0"/>
              <a:t>مناسب برای استفاده در دستگاه‌های عمومی یا مشترک</a:t>
            </a:r>
            <a:r>
              <a:rPr lang="en-US" dirty="0"/>
              <a:t>.</a:t>
            </a:r>
          </a:p>
        </p:txBody>
      </p:sp>
    </p:spTree>
    <p:extLst>
      <p:ext uri="{BB962C8B-B14F-4D97-AF65-F5344CB8AC3E}">
        <p14:creationId xmlns:p14="http://schemas.microsoft.com/office/powerpoint/2010/main" val="18002894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ادامه</a:t>
            </a:r>
            <a:endParaRPr lang="en-US" dirty="0"/>
          </a:p>
        </p:txBody>
      </p:sp>
      <p:sp>
        <p:nvSpPr>
          <p:cNvPr id="3" name="Content Placeholder 2"/>
          <p:cNvSpPr>
            <a:spLocks noGrp="1"/>
          </p:cNvSpPr>
          <p:nvPr>
            <p:ph idx="1"/>
          </p:nvPr>
        </p:nvSpPr>
        <p:spPr/>
        <p:txBody>
          <a:bodyPr>
            <a:normAutofit lnSpcReduction="10000"/>
          </a:bodyPr>
          <a:lstStyle/>
          <a:p>
            <a:pPr lvl="0" algn="r" rtl="1"/>
            <a:r>
              <a:rPr lang="en-US" dirty="0"/>
              <a:t> </a:t>
            </a:r>
            <a:r>
              <a:rPr lang="ar-SA" b="1" dirty="0"/>
              <a:t>نصب افزونه‌های مسدودکننده ردیاب</a:t>
            </a:r>
            <a:r>
              <a:rPr lang="en-US" dirty="0"/>
              <a:t>:</a:t>
            </a:r>
          </a:p>
          <a:p>
            <a:pPr lvl="1" algn="r" rtl="1"/>
            <a:r>
              <a:rPr lang="ar-SA" dirty="0"/>
              <a:t>مانند</a:t>
            </a:r>
            <a:r>
              <a:rPr lang="en-US" dirty="0"/>
              <a:t> Privacy Badger </a:t>
            </a:r>
            <a:r>
              <a:rPr lang="ar-SA" dirty="0"/>
              <a:t>یا</a:t>
            </a:r>
            <a:r>
              <a:rPr lang="en-US" dirty="0"/>
              <a:t> </a:t>
            </a:r>
            <a:r>
              <a:rPr lang="en-US" dirty="0" err="1"/>
              <a:t>uBlock</a:t>
            </a:r>
            <a:r>
              <a:rPr lang="en-US" dirty="0"/>
              <a:t> Origin.</a:t>
            </a:r>
          </a:p>
          <a:p>
            <a:pPr lvl="1" algn="r" rtl="1"/>
            <a:r>
              <a:rPr lang="ar-SA" dirty="0"/>
              <a:t>کنترل دقیق‌تر بر ردیاب‌ها و اسکریپت‌های تبلیغاتی</a:t>
            </a:r>
            <a:r>
              <a:rPr lang="en-US" dirty="0"/>
              <a:t>.</a:t>
            </a:r>
          </a:p>
          <a:p>
            <a:pPr lvl="0" algn="r" rtl="1"/>
            <a:r>
              <a:rPr lang="ar-SA" b="1" dirty="0"/>
              <a:t>پاک کردن منظم کوکی‌ها و داده‌های مرورگر</a:t>
            </a:r>
            <a:r>
              <a:rPr lang="en-US" dirty="0"/>
              <a:t>:</a:t>
            </a:r>
          </a:p>
          <a:p>
            <a:pPr lvl="1" algn="r" rtl="1"/>
            <a:r>
              <a:rPr lang="ar-SA" dirty="0"/>
              <a:t>حذف دوره‌ای کوکی‌ها، کش و تاریخچه مرور</a:t>
            </a:r>
            <a:r>
              <a:rPr lang="en-US" dirty="0"/>
              <a:t>.</a:t>
            </a:r>
          </a:p>
          <a:p>
            <a:pPr lvl="1" algn="r" rtl="1"/>
            <a:r>
              <a:rPr lang="ar-SA" dirty="0"/>
              <a:t>استفاده از ابزارهای خودکار برای پاکسازی داده‌ها</a:t>
            </a:r>
            <a:r>
              <a:rPr lang="en-US" dirty="0"/>
              <a:t>.</a:t>
            </a:r>
          </a:p>
          <a:p>
            <a:pPr lvl="0" algn="r" rtl="1"/>
            <a:r>
              <a:rPr lang="ar-SA" b="1" dirty="0"/>
              <a:t>آگاهی از فناوری‌های جدید ردیابی</a:t>
            </a:r>
            <a:r>
              <a:rPr lang="en-US" dirty="0"/>
              <a:t>:</a:t>
            </a:r>
          </a:p>
          <a:p>
            <a:pPr lvl="1" algn="r" rtl="1"/>
            <a:r>
              <a:rPr lang="ar-SA" dirty="0"/>
              <a:t>مانند اثر انگشت دیجیتال</a:t>
            </a:r>
            <a:r>
              <a:rPr lang="en-US" dirty="0"/>
              <a:t> (fingerprinting).</a:t>
            </a:r>
          </a:p>
          <a:p>
            <a:pPr lvl="1" algn="r" rtl="1"/>
            <a:r>
              <a:rPr lang="ar-SA" dirty="0"/>
              <a:t>استفاده از ابزارهای ضد</a:t>
            </a:r>
            <a:r>
              <a:rPr lang="en-US" dirty="0"/>
              <a:t> fingerprinting.</a:t>
            </a:r>
          </a:p>
          <a:p>
            <a:pPr algn="r" rtl="1"/>
            <a:r>
              <a:rPr lang="ar-SA" dirty="0"/>
              <a:t>نکته : مدیریت فعال کوکی‌ها و ردیاب‌ها می‌تواند به طور قابل توجهی ردپای دیجیتالی شما را کاهش دهد و کنترل بیشتری بر اطلاعات شخصی‌تان ایجاد کند</a:t>
            </a:r>
            <a:r>
              <a:rPr lang="en-US" dirty="0"/>
              <a:t>.</a:t>
            </a:r>
          </a:p>
          <a:p>
            <a:pPr marL="0" indent="0" algn="r" rtl="1">
              <a:buNone/>
            </a:pPr>
            <a:endParaRPr lang="en-US" dirty="0"/>
          </a:p>
        </p:txBody>
      </p:sp>
    </p:spTree>
    <p:extLst>
      <p:ext uri="{BB962C8B-B14F-4D97-AF65-F5344CB8AC3E}">
        <p14:creationId xmlns:p14="http://schemas.microsoft.com/office/powerpoint/2010/main" val="26801073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t>مشاهده کوکی‌ها در گوگل کروم</a:t>
            </a:r>
            <a:br>
              <a:rPr lang="fa-IR" b="1" dirty="0"/>
            </a:br>
            <a:endParaRPr lang="en-US" dirty="0"/>
          </a:p>
        </p:txBody>
      </p:sp>
      <p:sp>
        <p:nvSpPr>
          <p:cNvPr id="3" name="Content Placeholder 2"/>
          <p:cNvSpPr>
            <a:spLocks noGrp="1"/>
          </p:cNvSpPr>
          <p:nvPr>
            <p:ph idx="1"/>
          </p:nvPr>
        </p:nvSpPr>
        <p:spPr/>
        <p:txBody>
          <a:bodyPr/>
          <a:lstStyle/>
          <a:p>
            <a:pPr marL="0" indent="0" algn="r" rtl="1" fontAlgn="base">
              <a:buNone/>
            </a:pPr>
            <a:r>
              <a:rPr lang="fa-IR" dirty="0"/>
              <a:t>برای شروع، مراحل زیر را تکرار کنید تا کوکی‌ها را ببینید:</a:t>
            </a:r>
          </a:p>
          <a:p>
            <a:pPr marL="0" indent="0" algn="r" rtl="1" fontAlgn="base">
              <a:buNone/>
            </a:pPr>
            <a:r>
              <a:rPr lang="fa-IR" dirty="0"/>
              <a:t>۱. روی آیکون سه‌نقطه در بالا، سمت راست مرورگر کلیک کنید.</a:t>
            </a:r>
          </a:p>
          <a:p>
            <a:pPr marL="0" indent="0" algn="r" rtl="1" fontAlgn="base">
              <a:buNone/>
            </a:pPr>
            <a:r>
              <a:rPr lang="fa-IR" dirty="0"/>
              <a:t>۲. روی گزینه </a:t>
            </a:r>
            <a:r>
              <a:rPr lang="en-US" dirty="0"/>
              <a:t>Settings </a:t>
            </a:r>
            <a:r>
              <a:rPr lang="fa-IR" dirty="0"/>
              <a:t>کلیک کنید.</a:t>
            </a:r>
          </a:p>
          <a:p>
            <a:pPr marL="0" indent="0" algn="r" rtl="1" fontAlgn="base">
              <a:buNone/>
            </a:pPr>
            <a:r>
              <a:rPr lang="fa-IR" dirty="0"/>
              <a:t>۳. روی تب </a:t>
            </a:r>
            <a:r>
              <a:rPr lang="en-US" dirty="0"/>
              <a:t>Privacy and security </a:t>
            </a:r>
            <a:r>
              <a:rPr lang="fa-IR" dirty="0"/>
              <a:t>بزنید.</a:t>
            </a:r>
          </a:p>
          <a:p>
            <a:pPr marL="0" indent="0" algn="r" rtl="1" fontAlgn="base">
              <a:buNone/>
            </a:pPr>
            <a:r>
              <a:rPr lang="fa-IR" dirty="0"/>
              <a:t>۴. گزینه </a:t>
            </a:r>
            <a:r>
              <a:rPr lang="en-US" dirty="0"/>
              <a:t>Cookies and other site data </a:t>
            </a:r>
            <a:r>
              <a:rPr lang="fa-IR" dirty="0"/>
              <a:t>را انتخاب و بعد روی </a:t>
            </a:r>
            <a:r>
              <a:rPr lang="en-US" dirty="0"/>
              <a:t>See all site data and permissions </a:t>
            </a:r>
            <a:r>
              <a:rPr lang="fa-IR" dirty="0"/>
              <a:t>کلیک کنید. اینجا می‌توانید تمام کوکی‌ها را ببینید.</a:t>
            </a:r>
          </a:p>
          <a:p>
            <a:endParaRPr lang="en-US" dirty="0"/>
          </a:p>
        </p:txBody>
      </p:sp>
    </p:spTree>
    <p:extLst>
      <p:ext uri="{BB962C8B-B14F-4D97-AF65-F5344CB8AC3E}">
        <p14:creationId xmlns:p14="http://schemas.microsoft.com/office/powerpoint/2010/main" val="2959473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gn="r" rtl="1" fontAlgn="base">
              <a:buNone/>
            </a:pPr>
            <a:r>
              <a:rPr lang="fa-IR" b="1" dirty="0"/>
              <a:t>نحوه حذف کوکی‌‌ها در مرورگر</a:t>
            </a:r>
          </a:p>
          <a:p>
            <a:pPr marL="0" indent="0" algn="r" rtl="1" fontAlgn="base">
              <a:buNone/>
            </a:pPr>
            <a:r>
              <a:rPr lang="fa-IR" dirty="0"/>
              <a:t>اما راه حذف کوکی چیست؟ بعد از کلیک روی آیکون سه‌‎نقطه و انتخاب </a:t>
            </a:r>
            <a:r>
              <a:rPr lang="en-US" dirty="0"/>
              <a:t>Settings، </a:t>
            </a:r>
            <a:r>
              <a:rPr lang="fa-IR" dirty="0"/>
              <a:t>گزینه </a:t>
            </a:r>
            <a:r>
              <a:rPr lang="en-US" dirty="0"/>
              <a:t>Privacy and security </a:t>
            </a:r>
            <a:r>
              <a:rPr lang="fa-IR" dirty="0"/>
              <a:t>و بعد </a:t>
            </a:r>
            <a:r>
              <a:rPr lang="en-US" dirty="0"/>
              <a:t>Clear Browsing data </a:t>
            </a:r>
            <a:r>
              <a:rPr lang="fa-IR" dirty="0"/>
              <a:t>را انتخاب کنید. می‌توانید یک بازه زمانی را تعیین و مشخص کنید که دقیقاً کدام اطلاعات حذف شوند.</a:t>
            </a:r>
          </a:p>
          <a:p>
            <a:pPr marL="0" indent="0" algn="r" rtl="1" fontAlgn="base">
              <a:buNone/>
            </a:pPr>
            <a:r>
              <a:rPr lang="fa-IR" b="1" dirty="0"/>
              <a:t>چگونه کوکی‌ها را فعال کنیم؟</a:t>
            </a:r>
          </a:p>
          <a:p>
            <a:pPr marL="0" indent="0" algn="r" rtl="1" fontAlgn="base">
              <a:buNone/>
            </a:pPr>
            <a:r>
              <a:rPr lang="fa-IR" dirty="0"/>
              <a:t>می‌رسیم به این که چگونه کوکی در مرورگر را فعال کنیم؟ مانند مراحلی که بالاتر دیدید، روی آیکون سه‌نقطه مرورگر کلیک کنید و به مسیر </a:t>
            </a:r>
            <a:r>
              <a:rPr lang="en-US" dirty="0"/>
              <a:t>Settings&gt; Privacy and security&gt; Cookies and other site data </a:t>
            </a:r>
            <a:r>
              <a:rPr lang="fa-IR" dirty="0"/>
              <a:t>بروید. در بخش </a:t>
            </a:r>
            <a:r>
              <a:rPr lang="en-US" dirty="0"/>
              <a:t>General settings، </a:t>
            </a:r>
            <a:r>
              <a:rPr lang="fa-IR" dirty="0"/>
              <a:t>گزینه </a:t>
            </a:r>
            <a:r>
              <a:rPr lang="en-US" dirty="0"/>
              <a:t>Allow all cookies </a:t>
            </a:r>
            <a:r>
              <a:rPr lang="fa-IR" dirty="0"/>
              <a:t>را انتخاب کنید.</a:t>
            </a:r>
          </a:p>
          <a:p>
            <a:endParaRPr lang="en-US" dirty="0"/>
          </a:p>
        </p:txBody>
      </p:sp>
    </p:spTree>
    <p:extLst>
      <p:ext uri="{BB962C8B-B14F-4D97-AF65-F5344CB8AC3E}">
        <p14:creationId xmlns:p14="http://schemas.microsoft.com/office/powerpoint/2010/main" val="32684022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a:t>چگونه کوکی‌ها را غیرفعال کنیم؟</a:t>
            </a:r>
            <a:br>
              <a:rPr lang="fa-IR" b="1" dirty="0"/>
            </a:br>
            <a:endParaRPr lang="en-US" dirty="0"/>
          </a:p>
        </p:txBody>
      </p:sp>
      <p:sp>
        <p:nvSpPr>
          <p:cNvPr id="3" name="Content Placeholder 2"/>
          <p:cNvSpPr>
            <a:spLocks noGrp="1"/>
          </p:cNvSpPr>
          <p:nvPr>
            <p:ph idx="1"/>
          </p:nvPr>
        </p:nvSpPr>
        <p:spPr/>
        <p:txBody>
          <a:bodyPr>
            <a:normAutofit/>
          </a:bodyPr>
          <a:lstStyle/>
          <a:p>
            <a:pPr marL="0" indent="0" algn="r" rtl="1" fontAlgn="base">
              <a:buNone/>
            </a:pPr>
            <a:r>
              <a:rPr lang="fa-IR" dirty="0"/>
              <a:t>برای غیرفعال کردن کوکی‌ها به همان مسیری بروید که در قسمت قبل رفتید. یعنی روی آیکون سه‌نقطه کلیک کرده و مسیر </a:t>
            </a:r>
            <a:r>
              <a:rPr lang="en-US" dirty="0"/>
              <a:t>Settings&gt; Privacy and security </a:t>
            </a:r>
            <a:r>
              <a:rPr lang="fa-IR" dirty="0"/>
              <a:t>را دنبال کنید. اما این بار یکی از گزینه‌های زیر را انتخاب کنید:</a:t>
            </a:r>
          </a:p>
          <a:p>
            <a:pPr marL="0" indent="0" algn="r" rtl="1" fontAlgn="base">
              <a:buNone/>
            </a:pPr>
            <a:r>
              <a:rPr lang="en-US" b="1" dirty="0"/>
              <a:t>Block third-party cookies in Incognito</a:t>
            </a:r>
            <a:r>
              <a:rPr lang="en-US" dirty="0"/>
              <a:t> </a:t>
            </a:r>
            <a:r>
              <a:rPr lang="fa-IR" dirty="0"/>
              <a:t>مسدود کردن کوکی‌های شخص ثالث فقط در حالت ناشناس یا همان </a:t>
            </a:r>
            <a:r>
              <a:rPr lang="en-US" dirty="0"/>
              <a:t>Incognito.</a:t>
            </a:r>
          </a:p>
          <a:p>
            <a:pPr marL="0" indent="0" algn="r" rtl="1" fontAlgn="base">
              <a:buNone/>
            </a:pPr>
            <a:r>
              <a:rPr lang="en-US" b="1" dirty="0"/>
              <a:t>Block third-party cookies </a:t>
            </a:r>
            <a:r>
              <a:rPr lang="fa-IR" dirty="0"/>
              <a:t>مسدود کردن کوکی‌های شخص ثالث که فقط کوکی‌های ردیابی را غیرفعال می‌کند.</a:t>
            </a:r>
          </a:p>
          <a:p>
            <a:pPr marL="0" indent="0" algn="r" rtl="1" fontAlgn="base">
              <a:buNone/>
            </a:pPr>
            <a:r>
              <a:rPr lang="en-US" b="1" dirty="0"/>
              <a:t>Block all cookies</a:t>
            </a:r>
            <a:r>
              <a:rPr lang="en-US" dirty="0"/>
              <a:t> </a:t>
            </a:r>
            <a:r>
              <a:rPr lang="fa-IR" dirty="0"/>
              <a:t>مسدود کردن تمام کوکی‌ها! این گزینه پیشنهاد نمی‌شود؛ چون بعضی وب‌سایت به درستی بارگیری نخواهند شد.</a:t>
            </a:r>
          </a:p>
          <a:p>
            <a:endParaRPr lang="en-US" dirty="0"/>
          </a:p>
        </p:txBody>
      </p:sp>
    </p:spTree>
    <p:extLst>
      <p:ext uri="{BB962C8B-B14F-4D97-AF65-F5344CB8AC3E}">
        <p14:creationId xmlns:p14="http://schemas.microsoft.com/office/powerpoint/2010/main" val="23879886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0000" lnSpcReduction="20000"/>
          </a:bodyPr>
          <a:lstStyle/>
          <a:p>
            <a:pPr marL="0" indent="0" algn="r" rtl="1" fontAlgn="base">
              <a:buNone/>
            </a:pPr>
            <a:r>
              <a:rPr lang="fa-IR" dirty="0"/>
              <a:t>بحث کوکی و حریم خصوصی! این که پاشنه آشیل کوکی چیست؟ یکی از مهم‌ترین مباحثی که باید پیرامون این موضوع بدانید، دسترسی وب‌سایت به کوکی‌ها است. کوکی‌ها هم می‌توانند فقط توسط وب‌سایتی که اطلاعاتشان به آن تعلق دارند قابل دسترسی باشند و هم می‌توانند از طریق وب‌سایت‌های دیگر هم دسترسی‌پذیر باشند. بر همین اساس کوکی‎‌ها به دو دسته شخص اول و شخص ثالث تقسیم می‌شوند.</a:t>
            </a:r>
          </a:p>
          <a:p>
            <a:pPr marL="514350" indent="-514350" algn="r" rtl="1" fontAlgn="base">
              <a:buAutoNum type="arabicPeriod"/>
            </a:pPr>
            <a:r>
              <a:rPr lang="fa-IR" b="1" dirty="0"/>
              <a:t>کوکی‌های شخص اول</a:t>
            </a:r>
            <a:r>
              <a:rPr lang="en-US" b="1" dirty="0"/>
              <a:t> </a:t>
            </a:r>
            <a:r>
              <a:rPr lang="fa-IR" b="1" dirty="0"/>
              <a:t>:</a:t>
            </a:r>
            <a:r>
              <a:rPr lang="fa-IR" dirty="0"/>
              <a:t>در نوع شخص اول (</a:t>
            </a:r>
            <a:r>
              <a:rPr lang="en-US" dirty="0"/>
              <a:t>First Party cookies)، </a:t>
            </a:r>
            <a:r>
              <a:rPr lang="fa-IR" dirty="0"/>
              <a:t>اطلاعات فقط بین مرورگر و وب‌سایت اول (وب‌سایت اصلی) قابل تبادل هستند. بنابراین امنیت بالایی هم دارند.</a:t>
            </a:r>
          </a:p>
          <a:p>
            <a:pPr marL="514350" indent="-514350" algn="r" rtl="1" fontAlgn="base">
              <a:buAutoNum type="arabicPeriod"/>
            </a:pPr>
            <a:endParaRPr lang="fa-IR" dirty="0"/>
          </a:p>
          <a:p>
            <a:pPr marL="0" indent="0" algn="r" rtl="1" fontAlgn="base">
              <a:buNone/>
            </a:pPr>
            <a:r>
              <a:rPr lang="fa-IR" b="1" dirty="0"/>
              <a:t>۲. کوکی‌های شخص ثالث :</a:t>
            </a:r>
            <a:r>
              <a:rPr lang="fa-IR" dirty="0"/>
              <a:t>اینجا می‌رسیم به پاسخ یک سوال مهم؛ آیا کوکی‌ها خطرناک هستند؟ در پاسخ این سوال باید به نوع خاصی از کوکی‌ها به نام کوکی‌های شخص ثالث (</a:t>
            </a:r>
            <a:r>
              <a:rPr lang="en-US" dirty="0"/>
              <a:t>Third Party cookies) </a:t>
            </a:r>
            <a:r>
              <a:rPr lang="fa-IR" dirty="0"/>
              <a:t>اشاره کنیم. این کوکی‌ها متعلق به وب‌‌سایت دیگری با دامنه‌ای متفاوت هستند. برای مثال شما وارد وب‌سایت </a:t>
            </a:r>
            <a:r>
              <a:rPr lang="en-US" dirty="0"/>
              <a:t>flowers-shop.com </a:t>
            </a:r>
            <a:r>
              <a:rPr lang="fa-IR" dirty="0"/>
              <a:t>می‌شوید و یک سری کوکی از این وب‌سایت داخل مرورگرتان ذخیره می‌شود.</a:t>
            </a:r>
          </a:p>
          <a:p>
            <a:pPr marL="0" indent="0" algn="r" rtl="1" fontAlgn="base">
              <a:buNone/>
            </a:pPr>
            <a:r>
              <a:rPr lang="fa-IR" dirty="0"/>
              <a:t>اما این وب‌سایت از طریق تبلیغاتی که نشان می‌دهد، با دامنه </a:t>
            </a:r>
            <a:r>
              <a:rPr lang="en-US" dirty="0"/>
              <a:t>web-adds.com </a:t>
            </a:r>
            <a:r>
              <a:rPr lang="fa-IR" dirty="0"/>
              <a:t>در ارتباط است. در این میان </a:t>
            </a:r>
            <a:r>
              <a:rPr lang="en-US" dirty="0"/>
              <a:t>web-adds.com </a:t>
            </a:r>
            <a:r>
              <a:rPr lang="fa-IR" dirty="0"/>
              <a:t>هم از مرورگرتان می‌خواهد که کوکی‌هایی را ذخیره کند. به این ترتیب دامنه دوم هم می‌تواند فعالیت شما را ردیابی کند!</a:t>
            </a:r>
          </a:p>
          <a:p>
            <a:pPr marL="0" indent="0" algn="r" rtl="1" fontAlgn="base">
              <a:buNone/>
            </a:pPr>
            <a:r>
              <a:rPr lang="fa-IR" dirty="0"/>
              <a:t>به همین سادگی بحث امنیت اطلاعات و حریم خصوصی کاربران وب مورد تهدید واقع می‌شود. هکرها هم از همین کانال می‌توانند اطلاعاتی را که نیاز دارند سرقت کنند. اما خوشبختانه بسیاری مرورگرها این نوع کوکی‌ها را مسدود می‌کنند.</a:t>
            </a:r>
          </a:p>
          <a:p>
            <a:endParaRPr lang="en-US" dirty="0"/>
          </a:p>
        </p:txBody>
      </p:sp>
    </p:spTree>
    <p:extLst>
      <p:ext uri="{BB962C8B-B14F-4D97-AF65-F5344CB8AC3E}">
        <p14:creationId xmlns:p14="http://schemas.microsoft.com/office/powerpoint/2010/main" val="13515977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اهمیت به‌روزرسانی نرم‌افزارها و سیستم‌عامل</a:t>
            </a:r>
            <a:endParaRPr lang="en-US" dirty="0"/>
          </a:p>
        </p:txBody>
      </p:sp>
      <p:sp>
        <p:nvSpPr>
          <p:cNvPr id="3" name="Content Placeholder 2"/>
          <p:cNvSpPr>
            <a:spLocks noGrp="1"/>
          </p:cNvSpPr>
          <p:nvPr>
            <p:ph idx="1"/>
          </p:nvPr>
        </p:nvSpPr>
        <p:spPr/>
        <p:txBody>
          <a:bodyPr>
            <a:normAutofit lnSpcReduction="10000"/>
          </a:bodyPr>
          <a:lstStyle/>
          <a:p>
            <a:pPr lvl="0" algn="r" rtl="1"/>
            <a:r>
              <a:rPr lang="ar-SA" b="1" dirty="0"/>
              <a:t>همیت به‌روزرسانی‌های امنیتی</a:t>
            </a:r>
            <a:r>
              <a:rPr lang="en-US" dirty="0"/>
              <a:t>:</a:t>
            </a:r>
          </a:p>
          <a:p>
            <a:pPr lvl="1" algn="r" rtl="1"/>
            <a:r>
              <a:rPr lang="ar-SA" dirty="0"/>
              <a:t>رفع آسیب‌پذیری‌های شناخته شده</a:t>
            </a:r>
            <a:r>
              <a:rPr lang="en-US" dirty="0"/>
              <a:t>.</a:t>
            </a:r>
          </a:p>
          <a:p>
            <a:pPr lvl="1" algn="r" rtl="1"/>
            <a:r>
              <a:rPr lang="ar-SA" dirty="0"/>
              <a:t>محافظت در برابر تهدیدات جدید</a:t>
            </a:r>
            <a:r>
              <a:rPr lang="en-US" dirty="0"/>
              <a:t>.</a:t>
            </a:r>
          </a:p>
          <a:p>
            <a:pPr lvl="1" algn="r" rtl="1"/>
            <a:r>
              <a:rPr lang="ar-SA" dirty="0"/>
              <a:t>بهبود عملکرد کلی سیستم</a:t>
            </a:r>
            <a:r>
              <a:rPr lang="en-US" dirty="0"/>
              <a:t>.</a:t>
            </a:r>
          </a:p>
          <a:p>
            <a:pPr lvl="0" algn="r" rtl="1"/>
            <a:r>
              <a:rPr lang="ar-SA" b="1" dirty="0"/>
              <a:t>به‌روزرسانی منظم سیستم‌عامل</a:t>
            </a:r>
            <a:r>
              <a:rPr lang="en-US" dirty="0"/>
              <a:t>:</a:t>
            </a:r>
          </a:p>
          <a:p>
            <a:pPr lvl="1" algn="r" rtl="1"/>
            <a:r>
              <a:rPr lang="ar-SA" dirty="0"/>
              <a:t>نصب به‌موقع وصله‌های امنیتی</a:t>
            </a:r>
            <a:r>
              <a:rPr lang="en-US" dirty="0"/>
              <a:t>.</a:t>
            </a:r>
          </a:p>
          <a:p>
            <a:pPr lvl="1" algn="r" rtl="1"/>
            <a:r>
              <a:rPr lang="ar-SA" dirty="0"/>
              <a:t>فعال کردن به‌روزرسانی‌های خودکار</a:t>
            </a:r>
            <a:r>
              <a:rPr lang="en-US" dirty="0"/>
              <a:t>.</a:t>
            </a:r>
          </a:p>
          <a:p>
            <a:pPr lvl="1" algn="r" rtl="1"/>
            <a:r>
              <a:rPr lang="ar-SA" dirty="0"/>
              <a:t>توجه به پایان پشتیبانی سیستم‌عامل‌های قدیمی</a:t>
            </a:r>
            <a:r>
              <a:rPr lang="en-US" dirty="0"/>
              <a:t>.</a:t>
            </a:r>
          </a:p>
          <a:p>
            <a:pPr lvl="0" algn="r" rtl="1"/>
            <a:r>
              <a:rPr lang="ar-SA" b="1" dirty="0"/>
              <a:t>به‌روزرسانی نرم‌افزارها و اپلیکیشن‌ها</a:t>
            </a:r>
            <a:r>
              <a:rPr lang="en-US" dirty="0"/>
              <a:t>:</a:t>
            </a:r>
          </a:p>
          <a:p>
            <a:pPr lvl="1" algn="r" rtl="1"/>
            <a:r>
              <a:rPr lang="ar-SA" dirty="0"/>
              <a:t>اطمینان از استفاده از آخرین نسخه نرم‌افزارها</a:t>
            </a:r>
            <a:r>
              <a:rPr lang="en-US" dirty="0"/>
              <a:t>.</a:t>
            </a:r>
          </a:p>
          <a:p>
            <a:pPr lvl="1" algn="r" rtl="1"/>
            <a:r>
              <a:rPr lang="ar-SA" dirty="0"/>
              <a:t>حذف یا به‌روزرسانی نرم‌افزارهای قدیمی و غیرضروری</a:t>
            </a:r>
            <a:r>
              <a:rPr lang="en-US" dirty="0"/>
              <a:t>.</a:t>
            </a:r>
          </a:p>
          <a:p>
            <a:endParaRPr lang="en-US" dirty="0"/>
          </a:p>
        </p:txBody>
      </p:sp>
    </p:spTree>
    <p:extLst>
      <p:ext uri="{BB962C8B-B14F-4D97-AF65-F5344CB8AC3E}">
        <p14:creationId xmlns:p14="http://schemas.microsoft.com/office/powerpoint/2010/main" val="453901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ادامه </a:t>
            </a:r>
            <a:endParaRPr lang="en-US" dirty="0"/>
          </a:p>
        </p:txBody>
      </p:sp>
      <p:sp>
        <p:nvSpPr>
          <p:cNvPr id="3" name="Content Placeholder 2"/>
          <p:cNvSpPr>
            <a:spLocks noGrp="1"/>
          </p:cNvSpPr>
          <p:nvPr>
            <p:ph idx="1"/>
          </p:nvPr>
        </p:nvSpPr>
        <p:spPr/>
        <p:txBody>
          <a:bodyPr>
            <a:normAutofit lnSpcReduction="10000"/>
          </a:bodyPr>
          <a:lstStyle/>
          <a:p>
            <a:pPr lvl="0" algn="r" rtl="1"/>
            <a:r>
              <a:rPr lang="ar-SA" b="1" dirty="0"/>
              <a:t>اهمیت ویژه به‌روزرسانی مرورگرها</a:t>
            </a:r>
            <a:r>
              <a:rPr lang="en-US" dirty="0"/>
              <a:t>:</a:t>
            </a:r>
          </a:p>
          <a:p>
            <a:pPr lvl="1" algn="r" rtl="1"/>
            <a:r>
              <a:rPr lang="ar-SA" dirty="0"/>
              <a:t>مرورگرها دروازه اصلی ارتباط با اینترنت هستند</a:t>
            </a:r>
            <a:r>
              <a:rPr lang="en-US" dirty="0"/>
              <a:t>.</a:t>
            </a:r>
          </a:p>
          <a:p>
            <a:pPr lvl="1" algn="r" rtl="1"/>
            <a:r>
              <a:rPr lang="ar-SA" dirty="0"/>
              <a:t>به‌روزرسانی‌های مرورگر اغلب شامل بهبودهای امنیتی مهم است</a:t>
            </a:r>
            <a:r>
              <a:rPr lang="en-US" dirty="0"/>
              <a:t>.</a:t>
            </a:r>
          </a:p>
          <a:p>
            <a:pPr lvl="0" algn="r" rtl="1"/>
            <a:r>
              <a:rPr lang="ar-SA" b="1" dirty="0"/>
              <a:t>توجه به دستگاه‌های متصل به اینترنت اشیاء</a:t>
            </a:r>
            <a:r>
              <a:rPr lang="en-US" dirty="0"/>
              <a:t>:</a:t>
            </a:r>
          </a:p>
          <a:p>
            <a:pPr lvl="1" algn="r" rtl="1"/>
            <a:r>
              <a:rPr lang="ar-SA" dirty="0"/>
              <a:t>به‌روزرسانی</a:t>
            </a:r>
            <a:r>
              <a:rPr lang="en-US" dirty="0"/>
              <a:t> firmware </a:t>
            </a:r>
            <a:r>
              <a:rPr lang="ar-SA" dirty="0"/>
              <a:t>دستگاه‌های هوشمند</a:t>
            </a:r>
            <a:r>
              <a:rPr lang="en-US" dirty="0"/>
              <a:t>.</a:t>
            </a:r>
          </a:p>
          <a:p>
            <a:pPr lvl="1" algn="r" rtl="1"/>
            <a:r>
              <a:rPr lang="ar-SA" dirty="0"/>
              <a:t>تغییر رمزهای عبور پیش‌فرض</a:t>
            </a:r>
            <a:r>
              <a:rPr lang="en-US" dirty="0"/>
              <a:t>.</a:t>
            </a:r>
          </a:p>
          <a:p>
            <a:pPr lvl="0" algn="r" rtl="1"/>
            <a:r>
              <a:rPr lang="ar-SA" b="1" dirty="0"/>
              <a:t>استفاده از ابزارهای مدیریت به‌روزرسانی</a:t>
            </a:r>
            <a:r>
              <a:rPr lang="en-US" dirty="0"/>
              <a:t>:</a:t>
            </a:r>
          </a:p>
          <a:p>
            <a:pPr lvl="1" algn="r" rtl="1"/>
            <a:r>
              <a:rPr lang="ar-SA" dirty="0"/>
              <a:t>نرم‌افزارهایی که به‌روزرسانی‌های متعدد را مدیریت می‌کنند</a:t>
            </a:r>
            <a:r>
              <a:rPr lang="en-US" dirty="0"/>
              <a:t>.</a:t>
            </a:r>
          </a:p>
          <a:p>
            <a:pPr lvl="1" algn="r" rtl="1"/>
            <a:r>
              <a:rPr lang="ar-SA" dirty="0"/>
              <a:t>تنظیم زمان‌بندی برای به‌روزرسانی‌های خودکار</a:t>
            </a:r>
            <a:r>
              <a:rPr lang="en-US" dirty="0"/>
              <a:t>.</a:t>
            </a:r>
          </a:p>
          <a:p>
            <a:pPr algn="r" rtl="1"/>
            <a:r>
              <a:rPr lang="ar-SA" dirty="0"/>
              <a:t>نکته کلیدی: به‌روزرسانی منظم نرم‌افزارها و سیستم‌عامل یکی از مؤثرترین و ساده‌ترین راه‌های حفظ امنیت و حریم خصوصی در فضای دیجیتال است</a:t>
            </a:r>
            <a:r>
              <a:rPr lang="en-US" dirty="0"/>
              <a:t>.</a:t>
            </a:r>
          </a:p>
          <a:p>
            <a:endParaRPr lang="en-US" dirty="0"/>
          </a:p>
        </p:txBody>
      </p:sp>
    </p:spTree>
    <p:extLst>
      <p:ext uri="{BB962C8B-B14F-4D97-AF65-F5344CB8AC3E}">
        <p14:creationId xmlns:p14="http://schemas.microsoft.com/office/powerpoint/2010/main" val="3317322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اهمیت حریم خصوصی در دنیای امروز</a:t>
            </a:r>
            <a:endParaRPr lang="fa-IR" dirty="0"/>
          </a:p>
        </p:txBody>
      </p:sp>
      <p:sp>
        <p:nvSpPr>
          <p:cNvPr id="3" name="Content Placeholder 2"/>
          <p:cNvSpPr>
            <a:spLocks noGrp="1"/>
          </p:cNvSpPr>
          <p:nvPr>
            <p:ph idx="1"/>
          </p:nvPr>
        </p:nvSpPr>
        <p:spPr/>
        <p:txBody>
          <a:bodyPr>
            <a:normAutofit/>
          </a:bodyPr>
          <a:lstStyle/>
          <a:p>
            <a:pPr marL="0" indent="0" algn="r" rtl="1">
              <a:buNone/>
            </a:pPr>
            <a:r>
              <a:rPr lang="en-US" dirty="0"/>
              <a:t> </a:t>
            </a:r>
          </a:p>
          <a:p>
            <a:pPr marL="0" indent="0" algn="r" rtl="1">
              <a:buNone/>
            </a:pPr>
            <a:r>
              <a:rPr lang="ar-SA" dirty="0"/>
              <a:t>در دنیای امروز، حریم خصوصی یکی از حقوق اساسی انسان‌هاست که باید محترم شمرده شود. این حق به افراد اجازه می‌دهد که کنترل کاملی بر اطلاعات شخصی خود داشته باشند</a:t>
            </a:r>
            <a:r>
              <a:rPr lang="en-US" dirty="0"/>
              <a:t>.</a:t>
            </a:r>
          </a:p>
          <a:p>
            <a:pPr marL="0" indent="0" algn="r" rtl="1">
              <a:buNone/>
            </a:pPr>
            <a:r>
              <a:rPr lang="ar-SA" dirty="0"/>
              <a:t>حفاظت از حریم خصوصی در فضای مجازی به معنای محافظت از اطلاعات در برابر سوءاستفاده‌های احتمالی، هک و دسترسی‌های غیرمجاز است. این موضوع برای جلوگیری از نقض امنیت و اعتماد عمومی حیاتی است</a:t>
            </a:r>
            <a:r>
              <a:rPr lang="en-US" dirty="0"/>
              <a:t>.</a:t>
            </a:r>
          </a:p>
          <a:p>
            <a:pPr marL="0" indent="0" algn="r" rtl="1">
              <a:buNone/>
            </a:pPr>
            <a:r>
              <a:rPr lang="ar-SA" dirty="0"/>
              <a:t>با افزایش استفاده از اینترنت، اهمیت حریم خصوصی بیش از پیش مورد توجه قرار گرفته است. کاربران باید از حقوق خود آگاه باشند و بدانند که چگونه می‌توانند از اطلاعات خود محافظت کنند</a:t>
            </a:r>
            <a:endParaRPr lang="fa-IR" dirty="0"/>
          </a:p>
        </p:txBody>
      </p:sp>
    </p:spTree>
    <p:extLst>
      <p:ext uri="{BB962C8B-B14F-4D97-AF65-F5344CB8AC3E}">
        <p14:creationId xmlns:p14="http://schemas.microsoft.com/office/powerpoint/2010/main" val="26721309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امنیت رمز عبور</a:t>
            </a:r>
            <a:endParaRPr lang="en-US" dirty="0"/>
          </a:p>
        </p:txBody>
      </p:sp>
      <p:sp>
        <p:nvSpPr>
          <p:cNvPr id="3" name="Content Placeholder 2"/>
          <p:cNvSpPr>
            <a:spLocks noGrp="1"/>
          </p:cNvSpPr>
          <p:nvPr>
            <p:ph idx="1"/>
          </p:nvPr>
        </p:nvSpPr>
        <p:spPr/>
        <p:txBody>
          <a:bodyPr>
            <a:normAutofit fontScale="92500" lnSpcReduction="20000"/>
          </a:bodyPr>
          <a:lstStyle/>
          <a:p>
            <a:pPr lvl="0" algn="r" rtl="1"/>
            <a:r>
              <a:rPr lang="ar-SA" b="1" dirty="0"/>
              <a:t>ویژگی‌های یک رمز عبور قوی</a:t>
            </a:r>
            <a:r>
              <a:rPr lang="en-US" dirty="0"/>
              <a:t>:</a:t>
            </a:r>
          </a:p>
          <a:p>
            <a:pPr lvl="1" algn="r" rtl="1"/>
            <a:r>
              <a:rPr lang="ar-SA" dirty="0"/>
              <a:t>طول حداقل </a:t>
            </a:r>
            <a:r>
              <a:rPr lang="fa-IR" dirty="0"/>
              <a:t>۱۲</a:t>
            </a:r>
            <a:r>
              <a:rPr lang="ar-SA" dirty="0"/>
              <a:t> کاراکتر</a:t>
            </a:r>
            <a:r>
              <a:rPr lang="en-US" dirty="0"/>
              <a:t>.</a:t>
            </a:r>
          </a:p>
          <a:p>
            <a:pPr lvl="1" algn="r" rtl="1"/>
            <a:r>
              <a:rPr lang="ar-SA" dirty="0"/>
              <a:t>ترکیبی از حروف بزرگ و کوچک، اعداد و نمادها</a:t>
            </a:r>
            <a:r>
              <a:rPr lang="en-US" dirty="0"/>
              <a:t>.</a:t>
            </a:r>
          </a:p>
          <a:p>
            <a:pPr lvl="1" algn="r" rtl="1"/>
            <a:r>
              <a:rPr lang="ar-SA" dirty="0"/>
              <a:t>عدم استفاده از اطلاعات شخصی قابل حدس</a:t>
            </a:r>
            <a:r>
              <a:rPr lang="en-US" dirty="0"/>
              <a:t>.</a:t>
            </a:r>
          </a:p>
          <a:p>
            <a:pPr lvl="0" algn="r" rtl="1"/>
            <a:r>
              <a:rPr lang="ar-SA" b="1" dirty="0"/>
              <a:t>استفاده از عبارات رمز</a:t>
            </a:r>
            <a:r>
              <a:rPr lang="en-US" b="1" dirty="0"/>
              <a:t> (Passphrase)</a:t>
            </a:r>
            <a:r>
              <a:rPr lang="en-US" dirty="0"/>
              <a:t>:</a:t>
            </a:r>
          </a:p>
          <a:p>
            <a:pPr lvl="1" algn="r" rtl="1"/>
            <a:r>
              <a:rPr lang="ar-SA" dirty="0"/>
              <a:t>جمله‌های طولانی و معنادار</a:t>
            </a:r>
            <a:r>
              <a:rPr lang="en-US" dirty="0"/>
              <a:t>.</a:t>
            </a:r>
          </a:p>
          <a:p>
            <a:pPr lvl="1" algn="r" rtl="1"/>
            <a:r>
              <a:rPr lang="ar-SA" dirty="0"/>
              <a:t>ترکیب چند کلمه تصادفی</a:t>
            </a:r>
            <a:r>
              <a:rPr lang="en-US" dirty="0"/>
              <a:t>.</a:t>
            </a:r>
          </a:p>
          <a:p>
            <a:pPr lvl="1" algn="r" rtl="1"/>
            <a:r>
              <a:rPr lang="ar-SA" dirty="0"/>
              <a:t>افزایش امنیت و قابلیت به خاطر سپاری</a:t>
            </a:r>
            <a:r>
              <a:rPr lang="en-US" dirty="0"/>
              <a:t>.</a:t>
            </a:r>
          </a:p>
          <a:p>
            <a:pPr lvl="0" algn="r" rtl="1"/>
            <a:r>
              <a:rPr lang="ar-SA" b="1" dirty="0"/>
              <a:t>اجتناب از اشتباهات رایج</a:t>
            </a:r>
            <a:r>
              <a:rPr lang="en-US" dirty="0"/>
              <a:t>:</a:t>
            </a:r>
          </a:p>
          <a:p>
            <a:pPr lvl="1" algn="r" rtl="1"/>
            <a:r>
              <a:rPr lang="ar-SA" dirty="0"/>
              <a:t>عدم استفاده مجدد از رمزهای عبور</a:t>
            </a:r>
            <a:r>
              <a:rPr lang="en-US" dirty="0"/>
              <a:t>.</a:t>
            </a:r>
          </a:p>
          <a:p>
            <a:pPr lvl="1" algn="r" rtl="1"/>
            <a:r>
              <a:rPr lang="ar-SA" dirty="0"/>
              <a:t>پرهیز از رمزهای عبور ساده و متداول</a:t>
            </a:r>
            <a:r>
              <a:rPr lang="en-US" dirty="0"/>
              <a:t>.</a:t>
            </a:r>
          </a:p>
          <a:p>
            <a:pPr algn="r"/>
            <a:r>
              <a:rPr lang="ar-SA" dirty="0"/>
              <a:t>عدم اشتراک‌گذاری رمزهای عبور با دیگران</a:t>
            </a:r>
            <a:endParaRPr lang="en-US" dirty="0"/>
          </a:p>
        </p:txBody>
      </p:sp>
    </p:spTree>
    <p:extLst>
      <p:ext uri="{BB962C8B-B14F-4D97-AF65-F5344CB8AC3E}">
        <p14:creationId xmlns:p14="http://schemas.microsoft.com/office/powerpoint/2010/main" val="15152926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امنیت رمز عبور</a:t>
            </a:r>
            <a:endParaRPr lang="en-US" dirty="0"/>
          </a:p>
        </p:txBody>
      </p:sp>
      <p:sp>
        <p:nvSpPr>
          <p:cNvPr id="3" name="Content Placeholder 2"/>
          <p:cNvSpPr>
            <a:spLocks noGrp="1"/>
          </p:cNvSpPr>
          <p:nvPr>
            <p:ph idx="1"/>
          </p:nvPr>
        </p:nvSpPr>
        <p:spPr/>
        <p:txBody>
          <a:bodyPr>
            <a:normAutofit fontScale="92500" lnSpcReduction="20000"/>
          </a:bodyPr>
          <a:lstStyle/>
          <a:p>
            <a:pPr lvl="0" algn="r" rtl="1"/>
            <a:r>
              <a:rPr lang="ar-SA" b="1" dirty="0"/>
              <a:t>استفاده از مدیریت‌کننده رمز عبور</a:t>
            </a:r>
            <a:r>
              <a:rPr lang="en-US" dirty="0"/>
              <a:t>:</a:t>
            </a:r>
          </a:p>
          <a:p>
            <a:pPr lvl="1" algn="r" rtl="1"/>
            <a:r>
              <a:rPr lang="ar-SA" dirty="0"/>
              <a:t>ذخیره امن رمزهای عبور</a:t>
            </a:r>
            <a:r>
              <a:rPr lang="en-US" dirty="0"/>
              <a:t>.</a:t>
            </a:r>
          </a:p>
          <a:p>
            <a:pPr lvl="1" algn="r" rtl="1"/>
            <a:r>
              <a:rPr lang="ar-SA" dirty="0"/>
              <a:t>تولید رمزهای عبور تصادفی و قوی</a:t>
            </a:r>
            <a:r>
              <a:rPr lang="en-US" dirty="0"/>
              <a:t>.</a:t>
            </a:r>
          </a:p>
          <a:p>
            <a:pPr lvl="1" algn="r" rtl="1"/>
            <a:r>
              <a:rPr lang="ar-SA" dirty="0"/>
              <a:t>دسترسی آسان به رمزهای عبور در دستگاه‌های مختلف</a:t>
            </a:r>
            <a:r>
              <a:rPr lang="en-US" dirty="0"/>
              <a:t>.</a:t>
            </a:r>
          </a:p>
          <a:p>
            <a:pPr lvl="0" algn="r" rtl="1"/>
            <a:r>
              <a:rPr lang="ar-SA" b="1" dirty="0"/>
              <a:t>تغییر منظم رمزهای عبور</a:t>
            </a:r>
            <a:r>
              <a:rPr lang="en-US" dirty="0"/>
              <a:t>:</a:t>
            </a:r>
          </a:p>
          <a:p>
            <a:pPr lvl="1" algn="r" rtl="1"/>
            <a:r>
              <a:rPr lang="ar-SA" dirty="0"/>
              <a:t>تغییر دوره‌ای، به خصوص برای حساب‌های حساس</a:t>
            </a:r>
            <a:r>
              <a:rPr lang="en-US" dirty="0"/>
              <a:t>.</a:t>
            </a:r>
          </a:p>
          <a:p>
            <a:pPr lvl="1" algn="r" rtl="1"/>
            <a:r>
              <a:rPr lang="ar-SA" dirty="0"/>
              <a:t>تغییر فوری در صورت مشکوک شدن به نقض امنیتی</a:t>
            </a:r>
            <a:r>
              <a:rPr lang="en-US" dirty="0"/>
              <a:t>.</a:t>
            </a:r>
          </a:p>
          <a:p>
            <a:pPr lvl="0" algn="r" rtl="1"/>
            <a:r>
              <a:rPr lang="ar-SA" b="1" dirty="0"/>
              <a:t>استفاده از احراز هویت دو عاملی</a:t>
            </a:r>
            <a:r>
              <a:rPr lang="en-US" b="1" dirty="0"/>
              <a:t> (2FA)</a:t>
            </a:r>
            <a:r>
              <a:rPr lang="en-US" dirty="0"/>
              <a:t>:</a:t>
            </a:r>
          </a:p>
          <a:p>
            <a:pPr lvl="1" algn="r" rtl="1"/>
            <a:r>
              <a:rPr lang="ar-SA" dirty="0"/>
              <a:t>افزودن لایه امنیتی اضافی</a:t>
            </a:r>
            <a:r>
              <a:rPr lang="en-US" dirty="0"/>
              <a:t>.</a:t>
            </a:r>
          </a:p>
          <a:p>
            <a:pPr lvl="1" algn="r" rtl="1"/>
            <a:r>
              <a:rPr lang="ar-SA" dirty="0"/>
              <a:t>استفاده از اپلیکیشن‌های احراز هویت یا کلیدهای امنیتی فیزیکی</a:t>
            </a:r>
            <a:r>
              <a:rPr lang="en-US" dirty="0"/>
              <a:t>.</a:t>
            </a:r>
            <a:endParaRPr lang="fa-IR" dirty="0"/>
          </a:p>
          <a:p>
            <a:pPr lvl="1" algn="r" rtl="1"/>
            <a:endParaRPr lang="en-US" dirty="0"/>
          </a:p>
          <a:p>
            <a:pPr algn="r" rtl="1"/>
            <a:r>
              <a:rPr lang="ar-SA" dirty="0"/>
              <a:t>نکته : رمزهای عبور قوی و منحصر به فرد، همراه با احراز هویت دو عاملی، پایه اساسی امنیت حساب‌های آنلاین هستند</a:t>
            </a:r>
            <a:r>
              <a:rPr lang="en-US" dirty="0"/>
              <a:t>.</a:t>
            </a:r>
          </a:p>
          <a:p>
            <a:endParaRPr lang="en-US" dirty="0"/>
          </a:p>
        </p:txBody>
      </p:sp>
    </p:spTree>
    <p:extLst>
      <p:ext uri="{BB962C8B-B14F-4D97-AF65-F5344CB8AC3E}">
        <p14:creationId xmlns:p14="http://schemas.microsoft.com/office/powerpoint/2010/main" val="38454534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امنیت و حریم خصوصی در دنیای موبایل</a:t>
            </a:r>
            <a:endParaRPr lang="en-US" dirty="0"/>
          </a:p>
        </p:txBody>
      </p:sp>
      <p:sp>
        <p:nvSpPr>
          <p:cNvPr id="3" name="Content Placeholder 2"/>
          <p:cNvSpPr>
            <a:spLocks noGrp="1"/>
          </p:cNvSpPr>
          <p:nvPr>
            <p:ph idx="1"/>
          </p:nvPr>
        </p:nvSpPr>
        <p:spPr/>
        <p:txBody>
          <a:bodyPr>
            <a:normAutofit fontScale="92500" lnSpcReduction="20000"/>
          </a:bodyPr>
          <a:lstStyle/>
          <a:p>
            <a:pPr lvl="0" algn="r" rtl="1"/>
            <a:r>
              <a:rPr lang="ar-SA" b="1" dirty="0"/>
              <a:t>قفل کردن دستگاه</a:t>
            </a:r>
            <a:r>
              <a:rPr lang="en-US" dirty="0"/>
              <a:t>:</a:t>
            </a:r>
          </a:p>
          <a:p>
            <a:pPr lvl="1" algn="r" rtl="1"/>
            <a:r>
              <a:rPr lang="ar-SA" dirty="0"/>
              <a:t>استفاده از رمز عبور، الگو، اثر انگشت یا تشخیص چهره</a:t>
            </a:r>
            <a:r>
              <a:rPr lang="en-US" dirty="0"/>
              <a:t>.</a:t>
            </a:r>
          </a:p>
          <a:p>
            <a:pPr lvl="1" algn="r" rtl="1"/>
            <a:r>
              <a:rPr lang="ar-SA" dirty="0"/>
              <a:t>تنظیم قفل خودکار در کوتاه‌ترین زمان ممکن</a:t>
            </a:r>
            <a:r>
              <a:rPr lang="en-US" dirty="0"/>
              <a:t>.</a:t>
            </a:r>
          </a:p>
          <a:p>
            <a:pPr lvl="0" algn="r" rtl="1"/>
            <a:r>
              <a:rPr lang="ar-SA" b="1" dirty="0"/>
              <a:t>مدیریت دسترسی‌های اپلیکیشن</a:t>
            </a:r>
            <a:r>
              <a:rPr lang="en-US" dirty="0"/>
              <a:t>:</a:t>
            </a:r>
          </a:p>
          <a:p>
            <a:pPr lvl="1" algn="r" rtl="1"/>
            <a:r>
              <a:rPr lang="ar-SA" dirty="0"/>
              <a:t>بررسی و محدود کردن دسترسی‌های غیرضروری</a:t>
            </a:r>
            <a:r>
              <a:rPr lang="en-US" dirty="0"/>
              <a:t>.</a:t>
            </a:r>
          </a:p>
          <a:p>
            <a:pPr lvl="1" algn="r" rtl="1"/>
            <a:r>
              <a:rPr lang="ar-SA" dirty="0"/>
              <a:t>غیرفعال کردن دسترسی به موقعیت مکانی برای اپ‌های غیرضروری</a:t>
            </a:r>
            <a:r>
              <a:rPr lang="en-US" dirty="0"/>
              <a:t>.</a:t>
            </a:r>
          </a:p>
          <a:p>
            <a:pPr lvl="0" algn="r" rtl="1"/>
            <a:r>
              <a:rPr lang="ar-SA" b="1" dirty="0"/>
              <a:t>به‌روزرسانی منظم سیستم‌عامل و اپلیکیشن‌ها</a:t>
            </a:r>
            <a:r>
              <a:rPr lang="en-US" dirty="0"/>
              <a:t>:</a:t>
            </a:r>
          </a:p>
          <a:p>
            <a:pPr lvl="1" algn="r" rtl="1"/>
            <a:r>
              <a:rPr lang="ar-SA" dirty="0"/>
              <a:t>نصب به‌موقع وصله‌های امنیتی</a:t>
            </a:r>
            <a:r>
              <a:rPr lang="en-US" dirty="0"/>
              <a:t>.</a:t>
            </a:r>
          </a:p>
          <a:p>
            <a:pPr lvl="1" algn="r" rtl="1"/>
            <a:r>
              <a:rPr lang="ar-SA" dirty="0"/>
              <a:t>حذف اپلیکیشن‌های قدیمی و غیرضروری</a:t>
            </a:r>
            <a:r>
              <a:rPr lang="en-US" dirty="0"/>
              <a:t>.</a:t>
            </a:r>
          </a:p>
          <a:p>
            <a:pPr lvl="0" algn="r" rtl="1"/>
            <a:r>
              <a:rPr lang="ar-SA" b="1" dirty="0"/>
              <a:t>استفاده از</a:t>
            </a:r>
            <a:r>
              <a:rPr lang="en-US" b="1" dirty="0"/>
              <a:t> VPN </a:t>
            </a:r>
            <a:r>
              <a:rPr lang="ar-SA" b="1" dirty="0"/>
              <a:t>در شبکه‌های</a:t>
            </a:r>
            <a:r>
              <a:rPr lang="en-US" b="1" dirty="0"/>
              <a:t> Wi-Fi </a:t>
            </a:r>
            <a:r>
              <a:rPr lang="ar-SA" b="1" dirty="0"/>
              <a:t>عمومی</a:t>
            </a:r>
            <a:endParaRPr lang="fa-IR" b="1" dirty="0"/>
          </a:p>
          <a:p>
            <a:pPr lvl="1" algn="r" rtl="1"/>
            <a:r>
              <a:rPr lang="ar-SA" sz="2200" dirty="0">
                <a:solidFill>
                  <a:prstClr val="black"/>
                </a:solidFill>
              </a:rPr>
              <a:t>رمزگذاری ترافیک اینترنت</a:t>
            </a:r>
            <a:r>
              <a:rPr lang="en-US" sz="2200" dirty="0">
                <a:solidFill>
                  <a:prstClr val="black"/>
                </a:solidFill>
              </a:rPr>
              <a:t>.</a:t>
            </a:r>
            <a:endParaRPr lang="fa-IR" sz="2200" dirty="0">
              <a:solidFill>
                <a:prstClr val="black"/>
              </a:solidFill>
            </a:endParaRPr>
          </a:p>
          <a:p>
            <a:pPr lvl="0" algn="r" rtl="1"/>
            <a:r>
              <a:rPr lang="ar-SA" sz="2600" dirty="0">
                <a:solidFill>
                  <a:prstClr val="black"/>
                </a:solidFill>
              </a:rPr>
              <a:t>جلوگیری از حملات</a:t>
            </a:r>
            <a:r>
              <a:rPr lang="en-US" sz="2600" dirty="0">
                <a:solidFill>
                  <a:prstClr val="black"/>
                </a:solidFill>
              </a:rPr>
              <a:t> man-in-the-middle</a:t>
            </a:r>
          </a:p>
          <a:p>
            <a:pPr lvl="0" algn="r" rtl="1"/>
            <a:endParaRPr lang="fa-IR" dirty="0"/>
          </a:p>
          <a:p>
            <a:pPr lvl="0" algn="r" rtl="1"/>
            <a:endParaRPr lang="en-US" dirty="0"/>
          </a:p>
        </p:txBody>
      </p:sp>
    </p:spTree>
    <p:extLst>
      <p:ext uri="{BB962C8B-B14F-4D97-AF65-F5344CB8AC3E}">
        <p14:creationId xmlns:p14="http://schemas.microsoft.com/office/powerpoint/2010/main" val="12790393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امنیت و حریم خصوصی در دنیای موبایل</a:t>
            </a:r>
            <a:endParaRPr lang="en-US" dirty="0"/>
          </a:p>
        </p:txBody>
      </p:sp>
      <p:sp>
        <p:nvSpPr>
          <p:cNvPr id="3" name="Content Placeholder 2"/>
          <p:cNvSpPr>
            <a:spLocks noGrp="1"/>
          </p:cNvSpPr>
          <p:nvPr>
            <p:ph idx="1"/>
          </p:nvPr>
        </p:nvSpPr>
        <p:spPr/>
        <p:txBody>
          <a:bodyPr>
            <a:normAutofit lnSpcReduction="10000"/>
          </a:bodyPr>
          <a:lstStyle/>
          <a:p>
            <a:pPr lvl="0" algn="r" rtl="1"/>
            <a:r>
              <a:rPr lang="ar-SA" b="1" dirty="0"/>
              <a:t>مراقبت در نصب اپلیکیشن‌ها</a:t>
            </a:r>
            <a:r>
              <a:rPr lang="en-US" dirty="0"/>
              <a:t>:</a:t>
            </a:r>
          </a:p>
          <a:p>
            <a:pPr lvl="1" algn="r" rtl="1"/>
            <a:r>
              <a:rPr lang="ar-SA" dirty="0"/>
              <a:t>دانلود فقط از فروشگاه‌های رسمی اپلیکیشن</a:t>
            </a:r>
            <a:r>
              <a:rPr lang="en-US" dirty="0"/>
              <a:t>.</a:t>
            </a:r>
          </a:p>
          <a:p>
            <a:pPr lvl="1" algn="r" rtl="1"/>
            <a:r>
              <a:rPr lang="ar-SA" dirty="0"/>
              <a:t>بررسی نظرات و امتیازات قبل از نصب</a:t>
            </a:r>
            <a:r>
              <a:rPr lang="en-US" dirty="0"/>
              <a:t>.</a:t>
            </a:r>
          </a:p>
          <a:p>
            <a:pPr lvl="0" algn="r" rtl="1"/>
            <a:r>
              <a:rPr lang="ar-SA" b="1" dirty="0"/>
              <a:t>فعال کردن قابلیت یافتن و پاک کردن از راه دور</a:t>
            </a:r>
            <a:r>
              <a:rPr lang="en-US" dirty="0"/>
              <a:t>:</a:t>
            </a:r>
          </a:p>
          <a:p>
            <a:pPr lvl="1" algn="r" rtl="1"/>
            <a:r>
              <a:rPr lang="ar-SA" dirty="0"/>
              <a:t>امکان قفل کردن یا پاک کردن داده‌ها در صورت گم شدن دستگاه</a:t>
            </a:r>
            <a:r>
              <a:rPr lang="en-US" dirty="0"/>
              <a:t>.</a:t>
            </a:r>
          </a:p>
          <a:p>
            <a:pPr lvl="0" algn="r" rtl="1"/>
            <a:r>
              <a:rPr lang="ar-SA" b="1" dirty="0"/>
              <a:t>استفاده از رمزگذاری دستگاه</a:t>
            </a:r>
            <a:r>
              <a:rPr lang="en-US" dirty="0"/>
              <a:t>:</a:t>
            </a:r>
          </a:p>
          <a:p>
            <a:pPr lvl="1" algn="r" rtl="1"/>
            <a:r>
              <a:rPr lang="ar-SA" dirty="0"/>
              <a:t>فعال کردن رمزگذاری کامل دستگاه</a:t>
            </a:r>
            <a:r>
              <a:rPr lang="en-US" dirty="0"/>
              <a:t>.</a:t>
            </a:r>
          </a:p>
          <a:p>
            <a:pPr lvl="1" algn="r" rtl="1"/>
            <a:r>
              <a:rPr lang="ar-SA" dirty="0"/>
              <a:t>محافظت از داده‌ها در صورت سرقت فیزیکی</a:t>
            </a:r>
            <a:r>
              <a:rPr lang="en-US" dirty="0"/>
              <a:t>.</a:t>
            </a:r>
          </a:p>
          <a:p>
            <a:pPr algn="r" rtl="1"/>
            <a:r>
              <a:rPr lang="ar-SA" dirty="0"/>
              <a:t>نکته کلیدی: با توجه به حجم زیاد اطلاعات شخصی ذخیره شده در دستگاه‌های موبایل، اتخاذ اقدامات امنیتی قوی برای این دستگاه‌ها ضروری است</a:t>
            </a:r>
            <a:r>
              <a:rPr lang="en-US" dirty="0"/>
              <a:t>.</a:t>
            </a:r>
          </a:p>
          <a:p>
            <a:endParaRPr lang="en-US" dirty="0"/>
          </a:p>
        </p:txBody>
      </p:sp>
    </p:spTree>
    <p:extLst>
      <p:ext uri="{BB962C8B-B14F-4D97-AF65-F5344CB8AC3E}">
        <p14:creationId xmlns:p14="http://schemas.microsoft.com/office/powerpoint/2010/main" val="17730671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r>
              <a:rPr lang="en-US" dirty="0"/>
            </a:br>
            <a:br>
              <a:rPr lang="en-US" dirty="0"/>
            </a:br>
            <a:br>
              <a:rPr lang="en-US" dirty="0"/>
            </a:br>
            <a:br>
              <a:rPr lang="en-US" dirty="0"/>
            </a:br>
            <a:endParaRPr lang="ar-SA" dirty="0"/>
          </a:p>
        </p:txBody>
      </p:sp>
      <p:sp>
        <p:nvSpPr>
          <p:cNvPr id="3" name="Content Placeholder 2"/>
          <p:cNvSpPr>
            <a:spLocks noGrp="1"/>
          </p:cNvSpPr>
          <p:nvPr>
            <p:ph idx="1"/>
          </p:nvPr>
        </p:nvSpPr>
        <p:spPr/>
        <p:txBody>
          <a:bodyPr>
            <a:normAutofit lnSpcReduction="10000"/>
          </a:bodyPr>
          <a:lstStyle/>
          <a:p>
            <a:pPr lvl="0" algn="r" rtl="1"/>
            <a:r>
              <a:rPr lang="ar-SA" b="1" dirty="0"/>
              <a:t>استفاده از وب‌سایت‌های معتبر و امن</a:t>
            </a:r>
            <a:r>
              <a:rPr lang="en-US" dirty="0"/>
              <a:t>:</a:t>
            </a:r>
          </a:p>
          <a:p>
            <a:pPr lvl="1" algn="r" rtl="1"/>
            <a:r>
              <a:rPr lang="ar-SA" dirty="0"/>
              <a:t>بررسی آدرس</a:t>
            </a:r>
            <a:r>
              <a:rPr lang="en-US" dirty="0"/>
              <a:t> URL </a:t>
            </a:r>
            <a:r>
              <a:rPr lang="ar-SA" dirty="0"/>
              <a:t>برای اطمینان از</a:t>
            </a:r>
            <a:r>
              <a:rPr lang="en-US" dirty="0"/>
              <a:t> HTTPS.</a:t>
            </a:r>
          </a:p>
          <a:p>
            <a:pPr lvl="1" algn="r" rtl="1"/>
            <a:r>
              <a:rPr lang="ar-SA" dirty="0"/>
              <a:t>توجه به نماد قفل در نوار آدرس مرورگر</a:t>
            </a:r>
            <a:r>
              <a:rPr lang="en-US" dirty="0"/>
              <a:t>.</a:t>
            </a:r>
          </a:p>
          <a:p>
            <a:pPr lvl="0" algn="r" rtl="1"/>
            <a:r>
              <a:rPr lang="ar-SA" b="1" dirty="0"/>
              <a:t>استفاده از کارت‌های اعتباری مجازی یا پرداخت‌های یکبار مصرف</a:t>
            </a:r>
            <a:r>
              <a:rPr lang="en-US" dirty="0"/>
              <a:t>:</a:t>
            </a:r>
          </a:p>
          <a:p>
            <a:pPr lvl="1" algn="r" rtl="1"/>
            <a:r>
              <a:rPr lang="ar-SA" dirty="0"/>
              <a:t>محدود کردن ریسک در صورت نشت اطلاعات کارت</a:t>
            </a:r>
            <a:r>
              <a:rPr lang="en-US" dirty="0"/>
              <a:t>.</a:t>
            </a:r>
          </a:p>
          <a:p>
            <a:pPr lvl="0" algn="r" rtl="1"/>
            <a:r>
              <a:rPr lang="ar-SA" b="1" dirty="0"/>
              <a:t>اجتناب از ذخیره اطلاعات پرداخت در سایت‌ها</a:t>
            </a:r>
            <a:r>
              <a:rPr lang="en-US" dirty="0"/>
              <a:t>:</a:t>
            </a:r>
          </a:p>
          <a:p>
            <a:pPr lvl="1" algn="r" rtl="1"/>
            <a:r>
              <a:rPr lang="ar-SA" dirty="0"/>
              <a:t>وارد کردن اطلاعات کارت برای هر خرید</a:t>
            </a:r>
            <a:r>
              <a:rPr lang="en-US" dirty="0"/>
              <a:t>.</a:t>
            </a:r>
          </a:p>
          <a:p>
            <a:pPr lvl="1" algn="r" rtl="1"/>
            <a:r>
              <a:rPr lang="ar-SA" dirty="0"/>
              <a:t>عدم ذخیره اطلاعات کارت در مرورگر</a:t>
            </a:r>
            <a:r>
              <a:rPr lang="en-US" dirty="0"/>
              <a:t>.</a:t>
            </a:r>
          </a:p>
          <a:p>
            <a:pPr lvl="0" algn="r" rtl="1"/>
            <a:r>
              <a:rPr lang="ar-SA" b="1" dirty="0"/>
              <a:t>استفاده از رمزهای عبور قوی و منحصر به فرد</a:t>
            </a:r>
            <a:r>
              <a:rPr lang="en-US" dirty="0"/>
              <a:t>:</a:t>
            </a:r>
          </a:p>
          <a:p>
            <a:pPr lvl="1" algn="r" rtl="1"/>
            <a:r>
              <a:rPr lang="ar-SA" dirty="0"/>
              <a:t>ایجاد رمز عبور جداگانه برای هر سایت خرید</a:t>
            </a:r>
            <a:r>
              <a:rPr lang="en-US" dirty="0"/>
              <a:t>.</a:t>
            </a:r>
          </a:p>
          <a:p>
            <a:endParaRPr lang="en-US" dirty="0"/>
          </a:p>
        </p:txBody>
      </p:sp>
    </p:spTree>
    <p:extLst>
      <p:ext uri="{BB962C8B-B14F-4D97-AF65-F5344CB8AC3E}">
        <p14:creationId xmlns:p14="http://schemas.microsoft.com/office/powerpoint/2010/main" val="42622936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lgn="r" rtl="1"/>
            <a:r>
              <a:rPr lang="ar-SA" b="1" dirty="0"/>
              <a:t>بررسی صورتحساب‌های بانکی به طور منظم</a:t>
            </a:r>
            <a:r>
              <a:rPr lang="en-US" dirty="0"/>
              <a:t>:</a:t>
            </a:r>
          </a:p>
          <a:p>
            <a:pPr lvl="1" algn="r" rtl="1"/>
            <a:r>
              <a:rPr lang="ar-SA" dirty="0"/>
              <a:t>شناسایی سریع هرگونه تراکنش مشکوک</a:t>
            </a:r>
            <a:r>
              <a:rPr lang="en-US" dirty="0"/>
              <a:t>.</a:t>
            </a:r>
          </a:p>
          <a:p>
            <a:pPr lvl="0" algn="r" rtl="1"/>
            <a:r>
              <a:rPr lang="ar-SA" b="1" dirty="0"/>
              <a:t>احتیاط در استفاده از</a:t>
            </a:r>
            <a:r>
              <a:rPr lang="en-US" b="1" dirty="0"/>
              <a:t> Wi-Fi </a:t>
            </a:r>
            <a:r>
              <a:rPr lang="ar-SA" b="1" dirty="0"/>
              <a:t>عمومی برای خرید</a:t>
            </a:r>
            <a:r>
              <a:rPr lang="en-US" dirty="0"/>
              <a:t>:</a:t>
            </a:r>
          </a:p>
          <a:p>
            <a:pPr lvl="1" algn="r" rtl="1"/>
            <a:r>
              <a:rPr lang="ar-SA" dirty="0"/>
              <a:t>استفاده از</a:t>
            </a:r>
            <a:r>
              <a:rPr lang="en-US" dirty="0"/>
              <a:t> VPN </a:t>
            </a:r>
            <a:r>
              <a:rPr lang="ar-SA" dirty="0"/>
              <a:t>یا داده‌های موبایل برای خریدهای آنلاین</a:t>
            </a:r>
            <a:r>
              <a:rPr lang="en-US" dirty="0"/>
              <a:t>.</a:t>
            </a:r>
          </a:p>
          <a:p>
            <a:pPr lvl="0" algn="r" rtl="1"/>
            <a:r>
              <a:rPr lang="ar-SA" b="1" dirty="0"/>
              <a:t>محدود کردن اطلاعات شخصی ارائه شده</a:t>
            </a:r>
            <a:r>
              <a:rPr lang="en-US" dirty="0"/>
              <a:t>:</a:t>
            </a:r>
          </a:p>
          <a:p>
            <a:pPr lvl="1" algn="r" rtl="1"/>
            <a:r>
              <a:rPr lang="ar-SA" dirty="0"/>
              <a:t>ارائه حداقل اطلاعات مورد نیاز برای تکمیل خرید</a:t>
            </a:r>
            <a:r>
              <a:rPr lang="en-US" dirty="0"/>
              <a:t>.</a:t>
            </a:r>
          </a:p>
          <a:p>
            <a:pPr lvl="0" algn="r" rtl="1"/>
            <a:r>
              <a:rPr lang="ar-SA" b="1" dirty="0"/>
              <a:t>آگاهی از سیاست‌های حریم خصوصی فروشگاه‌های آنلاین</a:t>
            </a:r>
            <a:r>
              <a:rPr lang="en-US" dirty="0"/>
              <a:t>:</a:t>
            </a:r>
          </a:p>
          <a:p>
            <a:pPr lvl="1" algn="r" rtl="1"/>
            <a:r>
              <a:rPr lang="ar-SA" dirty="0"/>
              <a:t>بررسی نحوه استفاده و محافظت از اطلاعات شخصی</a:t>
            </a:r>
            <a:r>
              <a:rPr lang="en-US" dirty="0"/>
              <a:t>.</a:t>
            </a:r>
          </a:p>
          <a:p>
            <a:pPr algn="r" rtl="1"/>
            <a:r>
              <a:rPr lang="ar-SA" dirty="0"/>
              <a:t>نکته کلیدی: خرید آنلاین امن نیازمند ترکیبی از احتیاط، آگاهی و استفاده از ابزارهای امنیتی مناسب است</a:t>
            </a:r>
            <a:r>
              <a:rPr lang="en-US" dirty="0"/>
              <a:t>.</a:t>
            </a:r>
          </a:p>
          <a:p>
            <a:endParaRPr lang="en-US" dirty="0"/>
          </a:p>
        </p:txBody>
      </p:sp>
    </p:spTree>
    <p:extLst>
      <p:ext uri="{BB962C8B-B14F-4D97-AF65-F5344CB8AC3E}">
        <p14:creationId xmlns:p14="http://schemas.microsoft.com/office/powerpoint/2010/main" val="36693859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مدیریت هویت دیجیتال</a:t>
            </a:r>
            <a:endParaRPr lang="en-US" dirty="0"/>
          </a:p>
        </p:txBody>
      </p:sp>
      <p:sp>
        <p:nvSpPr>
          <p:cNvPr id="3" name="Content Placeholder 2"/>
          <p:cNvSpPr>
            <a:spLocks noGrp="1"/>
          </p:cNvSpPr>
          <p:nvPr>
            <p:ph idx="1"/>
          </p:nvPr>
        </p:nvSpPr>
        <p:spPr/>
        <p:txBody>
          <a:bodyPr>
            <a:normAutofit fontScale="92500" lnSpcReduction="20000"/>
          </a:bodyPr>
          <a:lstStyle/>
          <a:p>
            <a:pPr lvl="0" algn="r" rtl="1"/>
            <a:r>
              <a:rPr lang="ar-SA" b="1" dirty="0"/>
              <a:t>درک مفهوم هویت دیجیتال</a:t>
            </a:r>
            <a:r>
              <a:rPr lang="en-US" dirty="0"/>
              <a:t>:</a:t>
            </a:r>
          </a:p>
          <a:p>
            <a:pPr lvl="1" algn="r" rtl="1"/>
            <a:r>
              <a:rPr lang="ar-SA" dirty="0"/>
              <a:t>مجموعه اطلاعات و فعالیت‌های آنلاین مرتبط با شما</a:t>
            </a:r>
            <a:r>
              <a:rPr lang="en-US" dirty="0"/>
              <a:t>.</a:t>
            </a:r>
          </a:p>
          <a:p>
            <a:pPr lvl="1" algn="r" rtl="1"/>
            <a:r>
              <a:rPr lang="ar-SA" dirty="0"/>
              <a:t>شامل حساب‌های کاربری، تاریخچه آنلاین و اطلاعات شخصی</a:t>
            </a:r>
            <a:r>
              <a:rPr lang="en-US" dirty="0"/>
              <a:t>.</a:t>
            </a:r>
          </a:p>
          <a:p>
            <a:pPr lvl="0" algn="r" rtl="1"/>
            <a:r>
              <a:rPr lang="ar-SA" b="1" dirty="0"/>
              <a:t>ایجاد و مدیریت پروفایل‌های آنلاین</a:t>
            </a:r>
            <a:r>
              <a:rPr lang="en-US" dirty="0"/>
              <a:t>:</a:t>
            </a:r>
          </a:p>
          <a:p>
            <a:pPr lvl="1" algn="r" rtl="1"/>
            <a:r>
              <a:rPr lang="ar-SA" dirty="0"/>
              <a:t>کنترل اطلاعاتی که به صورت عمومی در دسترس است</a:t>
            </a:r>
            <a:r>
              <a:rPr lang="en-US" dirty="0"/>
              <a:t>.</a:t>
            </a:r>
          </a:p>
          <a:p>
            <a:pPr lvl="1" algn="r" rtl="1"/>
            <a:r>
              <a:rPr lang="ar-SA" dirty="0"/>
              <a:t>استفاده از نام‌های مستعار برای حفظ گمنامی در صورت لزوم</a:t>
            </a:r>
            <a:r>
              <a:rPr lang="en-US" dirty="0"/>
              <a:t>.</a:t>
            </a:r>
          </a:p>
          <a:p>
            <a:pPr lvl="0" algn="r" rtl="1"/>
            <a:r>
              <a:rPr lang="ar-SA" b="1" dirty="0"/>
              <a:t>محدود کردن اطلاعات شخصی در فضای آنلاین</a:t>
            </a:r>
            <a:r>
              <a:rPr lang="en-US" dirty="0"/>
              <a:t>:</a:t>
            </a:r>
          </a:p>
          <a:p>
            <a:pPr lvl="1" algn="r" rtl="1"/>
            <a:r>
              <a:rPr lang="ar-SA" dirty="0"/>
              <a:t>اجتناب از انتشار اطلاعات حساس در پلتفرم‌های عمومی</a:t>
            </a:r>
            <a:r>
              <a:rPr lang="en-US" dirty="0"/>
              <a:t>.</a:t>
            </a:r>
          </a:p>
          <a:p>
            <a:pPr lvl="1" algn="r" rtl="1"/>
            <a:r>
              <a:rPr lang="ar-SA" dirty="0"/>
              <a:t>استفاده از تنظیمات حریم خصوصی در شبکه‌های اجتماعی</a:t>
            </a:r>
            <a:r>
              <a:rPr lang="en-US" dirty="0"/>
              <a:t>.</a:t>
            </a:r>
          </a:p>
          <a:p>
            <a:pPr lvl="0" algn="r" rtl="1"/>
            <a:r>
              <a:rPr lang="ar-SA" b="1" dirty="0"/>
              <a:t>مراقبت از اعتبار آنلاین</a:t>
            </a:r>
            <a:r>
              <a:rPr lang="en-US" dirty="0"/>
              <a:t>:</a:t>
            </a:r>
          </a:p>
          <a:p>
            <a:pPr lvl="1" algn="r" rtl="1"/>
            <a:r>
              <a:rPr lang="ar-SA" dirty="0"/>
              <a:t>نظارت بر آنچه دیگران درباره شما آنلاین می‌گویند</a:t>
            </a:r>
            <a:r>
              <a:rPr lang="en-US" dirty="0"/>
              <a:t>.</a:t>
            </a:r>
          </a:p>
          <a:p>
            <a:pPr lvl="1" algn="r" rtl="1"/>
            <a:r>
              <a:rPr lang="ar-SA" dirty="0"/>
              <a:t>استفاده از ابزارهای هشدار</a:t>
            </a:r>
            <a:r>
              <a:rPr lang="en-US" dirty="0"/>
              <a:t> Google </a:t>
            </a:r>
            <a:r>
              <a:rPr lang="ar-SA" dirty="0"/>
              <a:t>برای نام خود</a:t>
            </a:r>
            <a:r>
              <a:rPr lang="en-US" dirty="0"/>
              <a:t>.</a:t>
            </a:r>
          </a:p>
          <a:p>
            <a:endParaRPr lang="en-US" dirty="0"/>
          </a:p>
        </p:txBody>
      </p:sp>
    </p:spTree>
    <p:extLst>
      <p:ext uri="{BB962C8B-B14F-4D97-AF65-F5344CB8AC3E}">
        <p14:creationId xmlns:p14="http://schemas.microsoft.com/office/powerpoint/2010/main" val="5112521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lgn="r" rtl="1"/>
            <a:r>
              <a:rPr lang="ar-SA" b="1" dirty="0"/>
              <a:t>جداسازی هویت‌های مختلف آنلاین</a:t>
            </a:r>
            <a:r>
              <a:rPr lang="en-US" dirty="0"/>
              <a:t>:</a:t>
            </a:r>
          </a:p>
          <a:p>
            <a:pPr lvl="1" algn="r" rtl="1"/>
            <a:r>
              <a:rPr lang="ar-SA" dirty="0"/>
              <a:t>استفاده از ایمیل‌ها و حساب‌های کاربری جداگانه برای اهداف مختلف</a:t>
            </a:r>
            <a:r>
              <a:rPr lang="en-US" dirty="0"/>
              <a:t>.</a:t>
            </a:r>
          </a:p>
          <a:p>
            <a:pPr lvl="1" algn="r" rtl="1"/>
            <a:r>
              <a:rPr lang="ar-SA" dirty="0"/>
              <a:t>جدا نگه داشتن هویت شخصی و حرفه‌ای</a:t>
            </a:r>
            <a:r>
              <a:rPr lang="en-US" dirty="0"/>
              <a:t>.</a:t>
            </a:r>
          </a:p>
          <a:p>
            <a:pPr lvl="0" algn="r" rtl="1"/>
            <a:r>
              <a:rPr lang="ar-SA" b="1" dirty="0"/>
              <a:t>آگاهی از حق فراموش شدن</a:t>
            </a:r>
            <a:r>
              <a:rPr lang="en-US" dirty="0"/>
              <a:t>:</a:t>
            </a:r>
          </a:p>
          <a:p>
            <a:pPr lvl="1" algn="r" rtl="1"/>
            <a:r>
              <a:rPr lang="ar-SA" dirty="0"/>
              <a:t>درخواست حذف اطلاعات شخصی از موتورهای جستجو</a:t>
            </a:r>
            <a:r>
              <a:rPr lang="en-US" dirty="0"/>
              <a:t>.</a:t>
            </a:r>
          </a:p>
          <a:p>
            <a:pPr lvl="1" algn="r" rtl="1"/>
            <a:r>
              <a:rPr lang="ar-SA" dirty="0"/>
              <a:t>آشنایی با قوانین مربوط به حذف داده‌های شخصی</a:t>
            </a:r>
            <a:r>
              <a:rPr lang="en-US" dirty="0"/>
              <a:t>.</a:t>
            </a:r>
          </a:p>
          <a:p>
            <a:pPr lvl="0" algn="r" rtl="1"/>
            <a:r>
              <a:rPr lang="ar-SA" b="1" dirty="0"/>
              <a:t>استفاده از ابزارهای مدیریت شهرت آنلاین</a:t>
            </a:r>
            <a:r>
              <a:rPr lang="en-US" dirty="0"/>
              <a:t>:</a:t>
            </a:r>
          </a:p>
          <a:p>
            <a:pPr lvl="1" algn="r" rtl="1"/>
            <a:r>
              <a:rPr lang="ar-SA" dirty="0"/>
              <a:t>نظارت بر حضور آنلاین خود</a:t>
            </a:r>
            <a:r>
              <a:rPr lang="en-US" dirty="0"/>
              <a:t>.</a:t>
            </a:r>
          </a:p>
          <a:p>
            <a:pPr lvl="1" algn="r" rtl="1"/>
            <a:r>
              <a:rPr lang="ar-SA" dirty="0"/>
              <a:t>مدیریت فعال تصویر آنلاین</a:t>
            </a:r>
            <a:r>
              <a:rPr lang="en-US" dirty="0"/>
              <a:t>.</a:t>
            </a:r>
          </a:p>
          <a:p>
            <a:pPr algn="r" rtl="1"/>
            <a:r>
              <a:rPr lang="ar-SA" dirty="0"/>
              <a:t>نکته کلیدی: مدیریت هوشمندانه هویت دیجیتال، کلید حفظ کنترل بر اطلاعات شخصی و شهرت آنلاین است</a:t>
            </a:r>
            <a:r>
              <a:rPr lang="en-US" dirty="0"/>
              <a:t>.</a:t>
            </a:r>
          </a:p>
        </p:txBody>
      </p:sp>
    </p:spTree>
    <p:extLst>
      <p:ext uri="{BB962C8B-B14F-4D97-AF65-F5344CB8AC3E}">
        <p14:creationId xmlns:p14="http://schemas.microsoft.com/office/powerpoint/2010/main" val="15845825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آموزش کودکان درباره حریم خصوصی آنلاین</a:t>
            </a:r>
            <a:endParaRPr lang="en-US" dirty="0"/>
          </a:p>
        </p:txBody>
      </p:sp>
      <p:sp>
        <p:nvSpPr>
          <p:cNvPr id="3" name="Content Placeholder 2"/>
          <p:cNvSpPr>
            <a:spLocks noGrp="1"/>
          </p:cNvSpPr>
          <p:nvPr>
            <p:ph idx="1"/>
          </p:nvPr>
        </p:nvSpPr>
        <p:spPr/>
        <p:txBody>
          <a:bodyPr>
            <a:normAutofit fontScale="92500" lnSpcReduction="20000"/>
          </a:bodyPr>
          <a:lstStyle/>
          <a:p>
            <a:pPr lvl="0" algn="r" rtl="1"/>
            <a:r>
              <a:rPr lang="ar-SA" b="1" dirty="0"/>
              <a:t>شروع آموزش از سنین پایین</a:t>
            </a:r>
            <a:r>
              <a:rPr lang="en-US" dirty="0"/>
              <a:t>:</a:t>
            </a:r>
          </a:p>
          <a:p>
            <a:pPr lvl="1" algn="r" rtl="1"/>
            <a:r>
              <a:rPr lang="ar-SA" dirty="0"/>
              <a:t>معرفی مفاهیم پایه حریم خصوصی متناسب با سن</a:t>
            </a:r>
            <a:r>
              <a:rPr lang="en-US" dirty="0"/>
              <a:t>.</a:t>
            </a:r>
          </a:p>
          <a:p>
            <a:pPr lvl="1" algn="r" rtl="1"/>
            <a:r>
              <a:rPr lang="ar-SA" dirty="0"/>
              <a:t>استفاده از مثال‌های ساده و قابل درک برای کودکان</a:t>
            </a:r>
            <a:r>
              <a:rPr lang="en-US" dirty="0"/>
              <a:t>.</a:t>
            </a:r>
          </a:p>
          <a:p>
            <a:pPr lvl="0" algn="r" rtl="1"/>
            <a:r>
              <a:rPr lang="ar-SA" b="1" dirty="0"/>
              <a:t>آموزش اهمیت اطلاعات شخصی</a:t>
            </a:r>
            <a:r>
              <a:rPr lang="en-US" dirty="0"/>
              <a:t>:</a:t>
            </a:r>
          </a:p>
          <a:p>
            <a:pPr lvl="1" algn="r" rtl="1"/>
            <a:r>
              <a:rPr lang="ar-SA" dirty="0"/>
              <a:t>توضیح اینکه چه اطلاعاتی نباید به اشتراک گذاشته شود</a:t>
            </a:r>
            <a:r>
              <a:rPr lang="en-US" dirty="0"/>
              <a:t>.</a:t>
            </a:r>
          </a:p>
          <a:p>
            <a:pPr lvl="1" algn="r" rtl="1"/>
            <a:r>
              <a:rPr lang="ar-SA" dirty="0"/>
              <a:t>آموزش تفاوت بین اطلاعات عمومی و خصوصی</a:t>
            </a:r>
            <a:r>
              <a:rPr lang="en-US" dirty="0"/>
              <a:t>.</a:t>
            </a:r>
          </a:p>
          <a:p>
            <a:pPr lvl="0" algn="r" rtl="1"/>
            <a:r>
              <a:rPr lang="ar-SA" b="1" dirty="0"/>
              <a:t>ایجاد قوانین استفاده از اینترنت</a:t>
            </a:r>
            <a:r>
              <a:rPr lang="en-US" dirty="0"/>
              <a:t>:</a:t>
            </a:r>
          </a:p>
          <a:p>
            <a:pPr lvl="1" algn="r" rtl="1"/>
            <a:r>
              <a:rPr lang="ar-SA" dirty="0"/>
              <a:t>تعیین محدودیت‌های زمانی و محتوایی برای استفاده کودکان</a:t>
            </a:r>
            <a:r>
              <a:rPr lang="en-US" dirty="0"/>
              <a:t>.</a:t>
            </a:r>
          </a:p>
          <a:p>
            <a:pPr lvl="1" algn="r" rtl="1"/>
            <a:r>
              <a:rPr lang="ar-SA" dirty="0"/>
              <a:t>نظارت بر فعالیت‌های آنلاین کودکان توسط والدین</a:t>
            </a:r>
            <a:r>
              <a:rPr lang="en-US" dirty="0"/>
              <a:t>.</a:t>
            </a:r>
          </a:p>
          <a:p>
            <a:pPr lvl="0" algn="r" rtl="1"/>
            <a:r>
              <a:rPr lang="ar-SA" b="1" dirty="0"/>
              <a:t>آموزش نحوه برخورد با غریبه‌ها در فضای آنلاین</a:t>
            </a:r>
            <a:r>
              <a:rPr lang="en-US" dirty="0"/>
              <a:t>:</a:t>
            </a:r>
          </a:p>
          <a:p>
            <a:pPr lvl="1" algn="r" rtl="1"/>
            <a:r>
              <a:rPr lang="ar-SA" dirty="0"/>
              <a:t>هشدار درباره خطرات ارتباط با افراد ناشناس</a:t>
            </a:r>
            <a:r>
              <a:rPr lang="en-US" dirty="0"/>
              <a:t>.</a:t>
            </a:r>
          </a:p>
          <a:p>
            <a:pPr lvl="1" algn="r" rtl="1"/>
            <a:r>
              <a:rPr lang="ar-SA" dirty="0"/>
              <a:t>آموزش نحوه تشخیص رفتارهای مشکوک و گزارش آن‌ها به بزرگ‌ترها</a:t>
            </a:r>
            <a:r>
              <a:rPr lang="en-US" dirty="0"/>
              <a:t>.</a:t>
            </a:r>
          </a:p>
          <a:p>
            <a:endParaRPr lang="en-US" dirty="0"/>
          </a:p>
        </p:txBody>
      </p:sp>
    </p:spTree>
    <p:extLst>
      <p:ext uri="{BB962C8B-B14F-4D97-AF65-F5344CB8AC3E}">
        <p14:creationId xmlns:p14="http://schemas.microsoft.com/office/powerpoint/2010/main" val="24816241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lvl="0" algn="r" rtl="1"/>
            <a:r>
              <a:rPr lang="ar-SA" b="1" dirty="0"/>
              <a:t>معرفی ابزارهای کنترل والدین</a:t>
            </a:r>
            <a:r>
              <a:rPr lang="en-US" dirty="0"/>
              <a:t>:</a:t>
            </a:r>
          </a:p>
          <a:p>
            <a:pPr lvl="1" algn="r" rtl="1"/>
            <a:r>
              <a:rPr lang="ar-SA" dirty="0"/>
              <a:t>استفاده از نرم‌افزارهای فیلترینگ محتوا و تنظیم محدودیت‌های دسترسی در دستگاه‌ها</a:t>
            </a:r>
            <a:r>
              <a:rPr lang="en-US" dirty="0"/>
              <a:t>.</a:t>
            </a:r>
          </a:p>
          <a:p>
            <a:pPr lvl="0" algn="r" rtl="1"/>
            <a:r>
              <a:rPr lang="ar-SA" b="1" dirty="0"/>
              <a:t>تشویق به گفتگوی باز</a:t>
            </a:r>
            <a:r>
              <a:rPr lang="en-US" dirty="0"/>
              <a:t>:</a:t>
            </a:r>
          </a:p>
          <a:p>
            <a:pPr lvl="1" algn="r" rtl="1"/>
            <a:r>
              <a:rPr lang="ar-SA" dirty="0"/>
              <a:t>ایجاد فضای امن برای طرح سؤالات و نگرانی‌ها توسط کودکان</a:t>
            </a:r>
            <a:r>
              <a:rPr lang="en-US" dirty="0"/>
              <a:t>.</a:t>
            </a:r>
          </a:p>
          <a:p>
            <a:pPr lvl="1" algn="r" rtl="1"/>
            <a:r>
              <a:rPr lang="ar-SA" dirty="0"/>
              <a:t>تشویق کودکان به گزارش هرگونه تجربه ناخوشایند آنلاین به والدین</a:t>
            </a:r>
            <a:r>
              <a:rPr lang="en-US" dirty="0"/>
              <a:t>.</a:t>
            </a:r>
          </a:p>
          <a:p>
            <a:pPr lvl="0" algn="r" rtl="1"/>
            <a:r>
              <a:rPr lang="ar-SA" b="1" dirty="0"/>
              <a:t>آموزش استفاده ایمن از شبکه‌های اجتماعی</a:t>
            </a:r>
            <a:r>
              <a:rPr lang="en-US" dirty="0"/>
              <a:t>:</a:t>
            </a:r>
          </a:p>
          <a:p>
            <a:pPr lvl="1" algn="r" rtl="1"/>
            <a:r>
              <a:rPr lang="ar-SA" dirty="0"/>
              <a:t>راهنمایی در مورد تنظیمات حریم خصوصی برای حساب‌های کاربری کودکان</a:t>
            </a:r>
            <a:r>
              <a:rPr lang="en-US" dirty="0"/>
              <a:t>.</a:t>
            </a:r>
          </a:p>
          <a:p>
            <a:pPr lvl="1" algn="r" rtl="1"/>
            <a:r>
              <a:rPr lang="ar-SA" dirty="0"/>
              <a:t>آموزش تفکر انتقادی درباره محتوای به اشتراک گذاشته شده</a:t>
            </a:r>
            <a:r>
              <a:rPr lang="en-US" dirty="0"/>
              <a:t>.</a:t>
            </a:r>
          </a:p>
          <a:p>
            <a:pPr algn="r" rtl="1"/>
            <a:r>
              <a:rPr lang="ar-SA" dirty="0"/>
              <a:t>نکته کلیدی: آموزش مداوم و گفتگوی باز با کودکان درباره امنیت آنلاین، بهترین راه برای محافظت از آن‌ها در فضای دیجیتال است</a:t>
            </a:r>
            <a:r>
              <a:rPr lang="en-US" dirty="0"/>
              <a:t>.</a:t>
            </a:r>
          </a:p>
          <a:p>
            <a:endParaRPr lang="en-US" dirty="0"/>
          </a:p>
        </p:txBody>
      </p:sp>
    </p:spTree>
    <p:extLst>
      <p:ext uri="{BB962C8B-B14F-4D97-AF65-F5344CB8AC3E}">
        <p14:creationId xmlns:p14="http://schemas.microsoft.com/office/powerpoint/2010/main" val="1353813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حریم خصوصی در فضای مجازی چیست</a:t>
            </a:r>
            <a:r>
              <a:rPr lang="fa-IR" dirty="0"/>
              <a:t>؟</a:t>
            </a:r>
            <a:endParaRPr lang="en-US" dirty="0"/>
          </a:p>
        </p:txBody>
      </p:sp>
      <p:sp>
        <p:nvSpPr>
          <p:cNvPr id="3" name="Content Placeholder 2"/>
          <p:cNvSpPr>
            <a:spLocks noGrp="1"/>
          </p:cNvSpPr>
          <p:nvPr>
            <p:ph idx="1"/>
          </p:nvPr>
        </p:nvSpPr>
        <p:spPr/>
        <p:txBody>
          <a:bodyPr>
            <a:normAutofit/>
          </a:bodyPr>
          <a:lstStyle/>
          <a:p>
            <a:pPr marL="0" indent="0" algn="r" rtl="1">
              <a:buNone/>
            </a:pPr>
            <a:r>
              <a:rPr lang="ar-SA" dirty="0"/>
              <a:t>حریم خصوصی در فضای مجازی: حق کنترل بر اطلاعات شخصی و چگونگی جمع‌آوری، استفاده و انتشار آنها</a:t>
            </a:r>
            <a:r>
              <a:rPr lang="fa-IR" dirty="0"/>
              <a:t> که </a:t>
            </a:r>
            <a:r>
              <a:rPr lang="ar-SA" dirty="0"/>
              <a:t>شامل</a:t>
            </a:r>
            <a:r>
              <a:rPr lang="en-US" dirty="0"/>
              <a:t>:</a:t>
            </a:r>
          </a:p>
          <a:p>
            <a:pPr marL="0" indent="0" algn="r" rtl="1">
              <a:buNone/>
            </a:pPr>
            <a:r>
              <a:rPr lang="en-US" dirty="0"/>
              <a:t>    - </a:t>
            </a:r>
            <a:r>
              <a:rPr lang="ar-SA" dirty="0"/>
              <a:t>اطلاعات هویتی (نام، آدرس، شماره تلفن)</a:t>
            </a:r>
            <a:endParaRPr lang="en-US" dirty="0"/>
          </a:p>
          <a:p>
            <a:pPr marL="0" indent="0" algn="r" rtl="1">
              <a:buNone/>
            </a:pPr>
            <a:r>
              <a:rPr lang="en-US" dirty="0"/>
              <a:t>    - </a:t>
            </a:r>
            <a:r>
              <a:rPr lang="ar-SA" dirty="0"/>
              <a:t>اطلاعات مالی</a:t>
            </a:r>
            <a:endParaRPr lang="en-US" dirty="0"/>
          </a:p>
          <a:p>
            <a:pPr marL="0" indent="0" algn="r" rtl="1">
              <a:buNone/>
            </a:pPr>
            <a:r>
              <a:rPr lang="en-US" dirty="0"/>
              <a:t>    - </a:t>
            </a:r>
            <a:r>
              <a:rPr lang="ar-SA" dirty="0"/>
              <a:t>سوابق پزشکی</a:t>
            </a:r>
            <a:endParaRPr lang="en-US" dirty="0"/>
          </a:p>
          <a:p>
            <a:pPr marL="0" indent="0" algn="r" rtl="1">
              <a:buNone/>
            </a:pPr>
            <a:r>
              <a:rPr lang="en-US" dirty="0"/>
              <a:t>    - </a:t>
            </a:r>
            <a:r>
              <a:rPr lang="ar-SA" dirty="0"/>
              <a:t>عادات آنلاین و ترجیحات شخصی</a:t>
            </a:r>
            <a:endParaRPr lang="en-US" dirty="0"/>
          </a:p>
          <a:p>
            <a:pPr marL="0" indent="0" algn="r" rtl="1">
              <a:buNone/>
            </a:pPr>
            <a:r>
              <a:rPr lang="en-US" dirty="0"/>
              <a:t>    - </a:t>
            </a:r>
            <a:r>
              <a:rPr lang="ar-SA" dirty="0"/>
              <a:t>ارتباطات دیجیتال (ایمیل‌ها، پیام‌ها)</a:t>
            </a:r>
            <a:endParaRPr lang="en-US" dirty="0"/>
          </a:p>
          <a:p>
            <a:pPr marL="0" indent="0" algn="r">
              <a:buNone/>
            </a:pPr>
            <a:endParaRPr lang="en-US" dirty="0"/>
          </a:p>
        </p:txBody>
      </p:sp>
    </p:spTree>
    <p:extLst>
      <p:ext uri="{BB962C8B-B14F-4D97-AF65-F5344CB8AC3E}">
        <p14:creationId xmlns:p14="http://schemas.microsoft.com/office/powerpoint/2010/main" val="331962093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امنیت رمز عبور</a:t>
            </a:r>
            <a:endParaRPr lang="en-US" dirty="0"/>
          </a:p>
        </p:txBody>
      </p:sp>
      <p:sp>
        <p:nvSpPr>
          <p:cNvPr id="3" name="Content Placeholder 2"/>
          <p:cNvSpPr>
            <a:spLocks noGrp="1"/>
          </p:cNvSpPr>
          <p:nvPr>
            <p:ph idx="1"/>
          </p:nvPr>
        </p:nvSpPr>
        <p:spPr/>
        <p:txBody>
          <a:bodyPr>
            <a:normAutofit fontScale="92500" lnSpcReduction="20000"/>
          </a:bodyPr>
          <a:lstStyle/>
          <a:p>
            <a:pPr lvl="0" algn="r" rtl="1"/>
            <a:r>
              <a:rPr lang="ar-SA" b="1" dirty="0"/>
              <a:t>ویژگی‌های یک رمز عبور قوی</a:t>
            </a:r>
            <a:r>
              <a:rPr lang="en-US" dirty="0"/>
              <a:t>:</a:t>
            </a:r>
          </a:p>
          <a:p>
            <a:pPr lvl="1" algn="r" rtl="1"/>
            <a:r>
              <a:rPr lang="ar-SA" dirty="0"/>
              <a:t>طول حداقل </a:t>
            </a:r>
            <a:r>
              <a:rPr lang="fa-IR" dirty="0"/>
              <a:t>۱۲</a:t>
            </a:r>
            <a:r>
              <a:rPr lang="ar-SA" dirty="0"/>
              <a:t> کاراکتر</a:t>
            </a:r>
            <a:r>
              <a:rPr lang="en-US" dirty="0"/>
              <a:t>.</a:t>
            </a:r>
          </a:p>
          <a:p>
            <a:pPr lvl="1" algn="r" rtl="1"/>
            <a:r>
              <a:rPr lang="ar-SA" dirty="0"/>
              <a:t>ترکیبی از حروف بزرگ و کوچک، اعداد و نمادها</a:t>
            </a:r>
            <a:r>
              <a:rPr lang="en-US" dirty="0"/>
              <a:t>.</a:t>
            </a:r>
          </a:p>
          <a:p>
            <a:pPr lvl="1" algn="r" rtl="1"/>
            <a:r>
              <a:rPr lang="ar-SA" dirty="0"/>
              <a:t>عدم استفاده از اطلاعات شخصی قابل حدس</a:t>
            </a:r>
            <a:r>
              <a:rPr lang="en-US" dirty="0"/>
              <a:t>.</a:t>
            </a:r>
          </a:p>
          <a:p>
            <a:pPr lvl="0" algn="r" rtl="1"/>
            <a:r>
              <a:rPr lang="ar-SA" b="1" dirty="0"/>
              <a:t>استفاده از عبارات رمز</a:t>
            </a:r>
            <a:r>
              <a:rPr lang="en-US" b="1" dirty="0"/>
              <a:t> (Passphrase)</a:t>
            </a:r>
            <a:r>
              <a:rPr lang="en-US" dirty="0"/>
              <a:t>:</a:t>
            </a:r>
          </a:p>
          <a:p>
            <a:pPr lvl="1" algn="r" rtl="1"/>
            <a:r>
              <a:rPr lang="ar-SA" dirty="0"/>
              <a:t>جمله‌های طولانی و معنادار</a:t>
            </a:r>
            <a:r>
              <a:rPr lang="en-US" dirty="0"/>
              <a:t>.</a:t>
            </a:r>
          </a:p>
          <a:p>
            <a:pPr lvl="1" algn="r" rtl="1"/>
            <a:r>
              <a:rPr lang="ar-SA" dirty="0"/>
              <a:t>ترکیب چند کلمه تصادفی</a:t>
            </a:r>
            <a:r>
              <a:rPr lang="en-US" dirty="0"/>
              <a:t>.</a:t>
            </a:r>
          </a:p>
          <a:p>
            <a:pPr lvl="1" algn="r" rtl="1"/>
            <a:r>
              <a:rPr lang="ar-SA" dirty="0"/>
              <a:t>افزایش امنیت و قابلیت به خاطر سپاری</a:t>
            </a:r>
            <a:r>
              <a:rPr lang="en-US" dirty="0"/>
              <a:t>.</a:t>
            </a:r>
          </a:p>
          <a:p>
            <a:pPr lvl="0" algn="r" rtl="1"/>
            <a:r>
              <a:rPr lang="ar-SA" b="1" dirty="0"/>
              <a:t>اجتناب از اشتباهات رایج</a:t>
            </a:r>
            <a:r>
              <a:rPr lang="en-US" dirty="0"/>
              <a:t>:</a:t>
            </a:r>
          </a:p>
          <a:p>
            <a:pPr lvl="1" algn="r" rtl="1"/>
            <a:r>
              <a:rPr lang="ar-SA" dirty="0"/>
              <a:t>عدم استفاده مجدد از رمزهای عبور</a:t>
            </a:r>
            <a:r>
              <a:rPr lang="en-US" dirty="0"/>
              <a:t>.</a:t>
            </a:r>
          </a:p>
          <a:p>
            <a:pPr lvl="1" algn="r" rtl="1"/>
            <a:r>
              <a:rPr lang="ar-SA" dirty="0"/>
              <a:t>پرهیز از رمزهای عبور ساده و متداول</a:t>
            </a:r>
            <a:r>
              <a:rPr lang="en-US" dirty="0"/>
              <a:t>.</a:t>
            </a:r>
          </a:p>
          <a:p>
            <a:pPr algn="r"/>
            <a:r>
              <a:rPr lang="ar-SA" dirty="0"/>
              <a:t>عدم اشتراک‌گذاری رمزهای عبور با دیگران</a:t>
            </a:r>
            <a:endParaRPr lang="en-US" dirty="0"/>
          </a:p>
        </p:txBody>
      </p:sp>
    </p:spTree>
    <p:extLst>
      <p:ext uri="{BB962C8B-B14F-4D97-AF65-F5344CB8AC3E}">
        <p14:creationId xmlns:p14="http://schemas.microsoft.com/office/powerpoint/2010/main" val="38865734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lvl="0" algn="r" rtl="1"/>
            <a:r>
              <a:rPr lang="ar-SA" b="1" dirty="0"/>
              <a:t>استفاده از مدیریت‌کننده رمز عبور</a:t>
            </a:r>
            <a:r>
              <a:rPr lang="en-US" dirty="0"/>
              <a:t>:</a:t>
            </a:r>
          </a:p>
          <a:p>
            <a:pPr lvl="1" algn="r" rtl="1"/>
            <a:r>
              <a:rPr lang="ar-SA" dirty="0"/>
              <a:t>ذخیره امن رمزهای عبور</a:t>
            </a:r>
            <a:r>
              <a:rPr lang="en-US" dirty="0"/>
              <a:t>.</a:t>
            </a:r>
          </a:p>
          <a:p>
            <a:pPr lvl="1" algn="r" rtl="1"/>
            <a:r>
              <a:rPr lang="ar-SA" dirty="0"/>
              <a:t>تولید رمزهای عبور تصادفی و قوی</a:t>
            </a:r>
            <a:r>
              <a:rPr lang="en-US" dirty="0"/>
              <a:t>.</a:t>
            </a:r>
          </a:p>
          <a:p>
            <a:pPr lvl="1" algn="r" rtl="1"/>
            <a:r>
              <a:rPr lang="ar-SA" dirty="0"/>
              <a:t>دسترسی آسان به رمزهای عبور در دستگاه‌های مختلف</a:t>
            </a:r>
            <a:r>
              <a:rPr lang="en-US" dirty="0"/>
              <a:t>.</a:t>
            </a:r>
          </a:p>
          <a:p>
            <a:pPr lvl="0" algn="r" rtl="1"/>
            <a:r>
              <a:rPr lang="ar-SA" b="1" dirty="0"/>
              <a:t>تغییر منظم رمزهای عبور</a:t>
            </a:r>
            <a:r>
              <a:rPr lang="en-US" dirty="0"/>
              <a:t>:</a:t>
            </a:r>
          </a:p>
          <a:p>
            <a:pPr lvl="1" algn="r" rtl="1"/>
            <a:r>
              <a:rPr lang="ar-SA" dirty="0"/>
              <a:t>تغییر دوره‌ای، به خصوص برای حساب‌های حساس</a:t>
            </a:r>
            <a:r>
              <a:rPr lang="en-US" dirty="0"/>
              <a:t>.</a:t>
            </a:r>
          </a:p>
          <a:p>
            <a:pPr lvl="1" algn="r" rtl="1"/>
            <a:r>
              <a:rPr lang="ar-SA" dirty="0"/>
              <a:t>تغییر فوری در صورت مشکوک شدن به نقض امنیتی</a:t>
            </a:r>
            <a:r>
              <a:rPr lang="en-US" dirty="0"/>
              <a:t>.</a:t>
            </a:r>
          </a:p>
          <a:p>
            <a:pPr lvl="0" algn="r" rtl="1"/>
            <a:r>
              <a:rPr lang="ar-SA" b="1" dirty="0"/>
              <a:t>استفاده از احراز هویت دو عاملی</a:t>
            </a:r>
            <a:r>
              <a:rPr lang="en-US" b="1" dirty="0"/>
              <a:t> (2FA)</a:t>
            </a:r>
            <a:r>
              <a:rPr lang="en-US" dirty="0"/>
              <a:t>:</a:t>
            </a:r>
          </a:p>
          <a:p>
            <a:pPr lvl="1" algn="r" rtl="1"/>
            <a:r>
              <a:rPr lang="ar-SA" dirty="0"/>
              <a:t>افزودن لایه امنیتی اضافی</a:t>
            </a:r>
            <a:r>
              <a:rPr lang="en-US" dirty="0"/>
              <a:t>.</a:t>
            </a:r>
          </a:p>
          <a:p>
            <a:pPr lvl="1" algn="r" rtl="1"/>
            <a:r>
              <a:rPr lang="ar-SA" dirty="0"/>
              <a:t>استفاده از اپلیکیشن‌های احراز هویت یا کلیدهای امنیتی فیزیکی</a:t>
            </a:r>
            <a:r>
              <a:rPr lang="en-US" dirty="0"/>
              <a:t>.</a:t>
            </a:r>
            <a:endParaRPr lang="fa-IR" dirty="0"/>
          </a:p>
          <a:p>
            <a:pPr lvl="1" algn="r" rtl="1"/>
            <a:endParaRPr lang="en-US" dirty="0"/>
          </a:p>
          <a:p>
            <a:pPr algn="r" rtl="1"/>
            <a:r>
              <a:rPr lang="ar-SA" dirty="0"/>
              <a:t>نکته : رمزهای عبور قوی و منحصر به فرد، همراه با احراز هویت دو عاملی، پایه اساسی امنیت حساب‌های آنلاین هستند</a:t>
            </a:r>
            <a:r>
              <a:rPr lang="en-US" dirty="0"/>
              <a:t>.</a:t>
            </a:r>
          </a:p>
          <a:p>
            <a:endParaRPr lang="en-US" dirty="0"/>
          </a:p>
        </p:txBody>
      </p:sp>
    </p:spTree>
    <p:extLst>
      <p:ext uri="{BB962C8B-B14F-4D97-AF65-F5344CB8AC3E}">
        <p14:creationId xmlns:p14="http://schemas.microsoft.com/office/powerpoint/2010/main" val="8883339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امنیت و حریم خصوصی در دنیای موبایل</a:t>
            </a:r>
            <a:endParaRPr lang="en-US" dirty="0"/>
          </a:p>
        </p:txBody>
      </p:sp>
      <p:sp>
        <p:nvSpPr>
          <p:cNvPr id="3" name="Content Placeholder 2"/>
          <p:cNvSpPr>
            <a:spLocks noGrp="1"/>
          </p:cNvSpPr>
          <p:nvPr>
            <p:ph idx="1"/>
          </p:nvPr>
        </p:nvSpPr>
        <p:spPr/>
        <p:txBody>
          <a:bodyPr>
            <a:normAutofit fontScale="92500" lnSpcReduction="20000"/>
          </a:bodyPr>
          <a:lstStyle/>
          <a:p>
            <a:pPr lvl="0" algn="r" rtl="1"/>
            <a:r>
              <a:rPr lang="ar-SA" b="1" dirty="0"/>
              <a:t>قفل کردن دستگاه</a:t>
            </a:r>
            <a:r>
              <a:rPr lang="en-US" dirty="0"/>
              <a:t>:</a:t>
            </a:r>
          </a:p>
          <a:p>
            <a:pPr lvl="1" algn="r" rtl="1"/>
            <a:r>
              <a:rPr lang="ar-SA" dirty="0"/>
              <a:t>استفاده از رمز عبور، الگو، اثر انگشت یا تشخیص چهره</a:t>
            </a:r>
            <a:r>
              <a:rPr lang="en-US" dirty="0"/>
              <a:t>.</a:t>
            </a:r>
          </a:p>
          <a:p>
            <a:pPr lvl="1" algn="r" rtl="1"/>
            <a:r>
              <a:rPr lang="ar-SA" dirty="0"/>
              <a:t>تنظیم قفل خودکار در کوتاه‌ترین زمان ممکن</a:t>
            </a:r>
            <a:r>
              <a:rPr lang="en-US" dirty="0"/>
              <a:t>.</a:t>
            </a:r>
          </a:p>
          <a:p>
            <a:pPr lvl="0" algn="r" rtl="1"/>
            <a:r>
              <a:rPr lang="ar-SA" b="1" dirty="0"/>
              <a:t>مدیریت دسترسی‌های اپلیکیشن</a:t>
            </a:r>
            <a:r>
              <a:rPr lang="en-US" dirty="0"/>
              <a:t>:</a:t>
            </a:r>
          </a:p>
          <a:p>
            <a:pPr lvl="1" algn="r" rtl="1"/>
            <a:r>
              <a:rPr lang="ar-SA" dirty="0"/>
              <a:t>بررسی و محدود کردن دسترسی‌های غیرضروری</a:t>
            </a:r>
            <a:r>
              <a:rPr lang="en-US" dirty="0"/>
              <a:t>.</a:t>
            </a:r>
          </a:p>
          <a:p>
            <a:pPr lvl="1" algn="r" rtl="1"/>
            <a:r>
              <a:rPr lang="ar-SA" dirty="0"/>
              <a:t>غیرفعال کردن دسترسی به موقعیت مکانی برای اپ‌های غیرضروری</a:t>
            </a:r>
            <a:r>
              <a:rPr lang="en-US" dirty="0"/>
              <a:t>.</a:t>
            </a:r>
          </a:p>
          <a:p>
            <a:pPr lvl="0" algn="r" rtl="1"/>
            <a:r>
              <a:rPr lang="ar-SA" b="1" dirty="0"/>
              <a:t>به‌روزرسانی منظم سیستم‌عامل و اپلیکیشن‌ها</a:t>
            </a:r>
            <a:r>
              <a:rPr lang="en-US" dirty="0"/>
              <a:t>:</a:t>
            </a:r>
          </a:p>
          <a:p>
            <a:pPr lvl="1" algn="r" rtl="1"/>
            <a:r>
              <a:rPr lang="ar-SA" dirty="0"/>
              <a:t>نصب به‌موقع وصله‌های امنیتی</a:t>
            </a:r>
            <a:r>
              <a:rPr lang="en-US" dirty="0"/>
              <a:t>.</a:t>
            </a:r>
          </a:p>
          <a:p>
            <a:pPr lvl="1" algn="r" rtl="1"/>
            <a:r>
              <a:rPr lang="ar-SA" dirty="0"/>
              <a:t>حذف اپلیکیشن‌های قدیمی و غیرضروری</a:t>
            </a:r>
            <a:r>
              <a:rPr lang="en-US" dirty="0"/>
              <a:t>.</a:t>
            </a:r>
          </a:p>
          <a:p>
            <a:pPr lvl="0" algn="r" rtl="1"/>
            <a:r>
              <a:rPr lang="ar-SA" b="1" dirty="0"/>
              <a:t>استفاده از</a:t>
            </a:r>
            <a:r>
              <a:rPr lang="en-US" b="1" dirty="0"/>
              <a:t> VPN </a:t>
            </a:r>
            <a:r>
              <a:rPr lang="ar-SA" b="1" dirty="0"/>
              <a:t>در شبکه‌های</a:t>
            </a:r>
            <a:r>
              <a:rPr lang="en-US" b="1" dirty="0"/>
              <a:t> Wi-Fi </a:t>
            </a:r>
            <a:r>
              <a:rPr lang="ar-SA" b="1" dirty="0"/>
              <a:t>عمومی</a:t>
            </a:r>
            <a:endParaRPr lang="fa-IR" b="1" dirty="0"/>
          </a:p>
          <a:p>
            <a:pPr lvl="1" algn="r" rtl="1"/>
            <a:r>
              <a:rPr lang="ar-SA" sz="2200" dirty="0">
                <a:solidFill>
                  <a:prstClr val="black"/>
                </a:solidFill>
              </a:rPr>
              <a:t>رمزگذاری ترافیک اینترنت</a:t>
            </a:r>
            <a:r>
              <a:rPr lang="en-US" sz="2200" dirty="0">
                <a:solidFill>
                  <a:prstClr val="black"/>
                </a:solidFill>
              </a:rPr>
              <a:t>.</a:t>
            </a:r>
            <a:endParaRPr lang="fa-IR" sz="2200" dirty="0">
              <a:solidFill>
                <a:prstClr val="black"/>
              </a:solidFill>
            </a:endParaRPr>
          </a:p>
          <a:p>
            <a:pPr lvl="0" algn="r" rtl="1"/>
            <a:r>
              <a:rPr lang="ar-SA" sz="2600" dirty="0">
                <a:solidFill>
                  <a:prstClr val="black"/>
                </a:solidFill>
              </a:rPr>
              <a:t>جلوگیری از حملات</a:t>
            </a:r>
            <a:r>
              <a:rPr lang="en-US" sz="2600" dirty="0">
                <a:solidFill>
                  <a:prstClr val="black"/>
                </a:solidFill>
              </a:rPr>
              <a:t> man-in-the-middle</a:t>
            </a:r>
          </a:p>
          <a:p>
            <a:pPr lvl="0" algn="r" rtl="1"/>
            <a:endParaRPr lang="fa-IR" dirty="0"/>
          </a:p>
          <a:p>
            <a:pPr lvl="0" algn="r" rtl="1"/>
            <a:endParaRPr lang="en-US" dirty="0"/>
          </a:p>
        </p:txBody>
      </p:sp>
    </p:spTree>
    <p:extLst>
      <p:ext uri="{BB962C8B-B14F-4D97-AF65-F5344CB8AC3E}">
        <p14:creationId xmlns:p14="http://schemas.microsoft.com/office/powerpoint/2010/main" val="14075762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lgn="r" rtl="1"/>
            <a:r>
              <a:rPr lang="ar-SA" b="1" dirty="0"/>
              <a:t>مراقبت در نصب اپلیکیشن‌ها</a:t>
            </a:r>
            <a:r>
              <a:rPr lang="en-US" dirty="0"/>
              <a:t>:</a:t>
            </a:r>
          </a:p>
          <a:p>
            <a:pPr lvl="1" algn="r" rtl="1"/>
            <a:r>
              <a:rPr lang="ar-SA" dirty="0"/>
              <a:t>دانلود فقط از فروشگاه‌های رسمی اپلیکیشن</a:t>
            </a:r>
            <a:r>
              <a:rPr lang="en-US" dirty="0"/>
              <a:t>.</a:t>
            </a:r>
          </a:p>
          <a:p>
            <a:pPr lvl="1" algn="r" rtl="1"/>
            <a:r>
              <a:rPr lang="ar-SA" dirty="0"/>
              <a:t>بررسی نظرات و امتیازات قبل از نصب</a:t>
            </a:r>
            <a:r>
              <a:rPr lang="en-US" dirty="0"/>
              <a:t>.</a:t>
            </a:r>
          </a:p>
          <a:p>
            <a:pPr lvl="0" algn="r" rtl="1"/>
            <a:r>
              <a:rPr lang="ar-SA" b="1" dirty="0"/>
              <a:t>فعال کردن قابلیت یافتن و پاک کردن از راه دور</a:t>
            </a:r>
            <a:r>
              <a:rPr lang="en-US" dirty="0"/>
              <a:t>:</a:t>
            </a:r>
          </a:p>
          <a:p>
            <a:pPr lvl="1" algn="r" rtl="1"/>
            <a:r>
              <a:rPr lang="ar-SA" dirty="0"/>
              <a:t>امکان قفل کردن یا پاک کردن داده‌ها در صورت گم شدن دستگاه</a:t>
            </a:r>
            <a:r>
              <a:rPr lang="en-US" dirty="0"/>
              <a:t>.</a:t>
            </a:r>
          </a:p>
          <a:p>
            <a:pPr lvl="0" algn="r" rtl="1"/>
            <a:r>
              <a:rPr lang="ar-SA" b="1" dirty="0"/>
              <a:t>استفاده از رمزگذاری دستگاه</a:t>
            </a:r>
            <a:r>
              <a:rPr lang="en-US" dirty="0"/>
              <a:t>:</a:t>
            </a:r>
          </a:p>
          <a:p>
            <a:pPr lvl="1" algn="r" rtl="1"/>
            <a:r>
              <a:rPr lang="ar-SA" dirty="0"/>
              <a:t>فعال کردن رمزگذاری کامل دستگاه</a:t>
            </a:r>
            <a:r>
              <a:rPr lang="en-US" dirty="0"/>
              <a:t>.</a:t>
            </a:r>
          </a:p>
          <a:p>
            <a:pPr lvl="1" algn="r" rtl="1"/>
            <a:r>
              <a:rPr lang="ar-SA" dirty="0"/>
              <a:t>محافظت از داده‌ها در صورت سرقت فیزیکی</a:t>
            </a:r>
            <a:r>
              <a:rPr lang="en-US" dirty="0"/>
              <a:t>.</a:t>
            </a:r>
          </a:p>
          <a:p>
            <a:pPr algn="r" rtl="1"/>
            <a:r>
              <a:rPr lang="ar-SA" dirty="0"/>
              <a:t>نکته کلیدی: با توجه به حجم زیاد اطلاعات شخصی ذخیره شده در دستگاه‌های موبایل، اتخاذ اقدامات امنیتی قوی برای این دستگاه‌ها ضروری است</a:t>
            </a:r>
            <a:r>
              <a:rPr lang="en-US" dirty="0"/>
              <a:t>.</a:t>
            </a:r>
          </a:p>
          <a:p>
            <a:endParaRPr lang="en-US" dirty="0"/>
          </a:p>
        </p:txBody>
      </p:sp>
    </p:spTree>
    <p:extLst>
      <p:ext uri="{BB962C8B-B14F-4D97-AF65-F5344CB8AC3E}">
        <p14:creationId xmlns:p14="http://schemas.microsoft.com/office/powerpoint/2010/main" val="2176470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en-US" dirty="0"/>
              <a:t> - </a:t>
            </a:r>
            <a:r>
              <a:rPr lang="ar-SA" dirty="0"/>
              <a:t>کنترل بر داده‌های شخصی</a:t>
            </a:r>
            <a:endParaRPr lang="en-US" dirty="0"/>
          </a:p>
          <a:p>
            <a:pPr algn="r" rtl="1"/>
            <a:r>
              <a:rPr lang="en-US" dirty="0"/>
              <a:t>  - </a:t>
            </a:r>
            <a:r>
              <a:rPr lang="ar-SA" dirty="0"/>
              <a:t>حق تصمیم‌گیری درباره چگونگی استفاده از اطلاعات</a:t>
            </a:r>
            <a:endParaRPr lang="en-US" dirty="0"/>
          </a:p>
          <a:p>
            <a:pPr algn="r" rtl="1"/>
            <a:r>
              <a:rPr lang="en-US" dirty="0"/>
              <a:t>  - </a:t>
            </a:r>
            <a:r>
              <a:rPr lang="ar-SA" dirty="0"/>
              <a:t>توانایی محدود کردن دسترسی دیگران به اطلاعات شخصی</a:t>
            </a:r>
            <a:endParaRPr lang="fa-IR" dirty="0"/>
          </a:p>
          <a:p>
            <a:pPr algn="r" rtl="1"/>
            <a:endParaRPr lang="fa-IR" dirty="0"/>
          </a:p>
          <a:p>
            <a:pPr algn="r" rtl="1"/>
            <a:r>
              <a:rPr lang="fa-IR" dirty="0"/>
              <a:t>نکته:</a:t>
            </a:r>
            <a:r>
              <a:rPr lang="ar-SA" dirty="0"/>
              <a:t>"</a:t>
            </a:r>
            <a:r>
              <a:rPr lang="ar-SA" b="1" dirty="0"/>
              <a:t>حریم خصوصی در فضای مجازی فراتر از پنهان کردن اطلاعات است؛ بلکه به معنای کنترل بر نحوه استفاده از داده‌های شخصی است</a:t>
            </a:r>
            <a:r>
              <a:rPr lang="en-US" b="1" dirty="0"/>
              <a:t>."</a:t>
            </a:r>
          </a:p>
          <a:p>
            <a:pPr algn="r" rtl="1"/>
            <a:endParaRPr lang="en-US" dirty="0"/>
          </a:p>
          <a:p>
            <a:endParaRPr lang="en-US" dirty="0"/>
          </a:p>
        </p:txBody>
      </p:sp>
    </p:spTree>
    <p:extLst>
      <p:ext uri="{BB962C8B-B14F-4D97-AF65-F5344CB8AC3E}">
        <p14:creationId xmlns:p14="http://schemas.microsoft.com/office/powerpoint/2010/main" val="1960686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انواع اطلاعات شخصی در فضای مجازی</a:t>
            </a:r>
            <a:endParaRPr lang="fa-IR" dirty="0"/>
          </a:p>
        </p:txBody>
      </p:sp>
      <p:sp>
        <p:nvSpPr>
          <p:cNvPr id="3" name="Content Placeholder 2"/>
          <p:cNvSpPr>
            <a:spLocks noGrp="1"/>
          </p:cNvSpPr>
          <p:nvPr>
            <p:ph idx="1"/>
          </p:nvPr>
        </p:nvSpPr>
        <p:spPr/>
        <p:txBody>
          <a:bodyPr/>
          <a:lstStyle/>
          <a:p>
            <a:pPr algn="r" rtl="1">
              <a:buFontTx/>
              <a:buChar char="-"/>
            </a:pPr>
            <a:r>
              <a:rPr lang="ar-SA" dirty="0"/>
              <a:t>اطلاعات شخصی در فضای مجازی شامل انواع مختلفی از داده‌ها می‌شود؛ از جمله </a:t>
            </a:r>
            <a:r>
              <a:rPr lang="en-US" dirty="0"/>
              <a:t>:</a:t>
            </a:r>
          </a:p>
          <a:p>
            <a:pPr algn="r" rtl="1">
              <a:buFontTx/>
              <a:buChar char="-"/>
            </a:pPr>
            <a:r>
              <a:rPr lang="ar-SA" dirty="0"/>
              <a:t>اطلاعات هویتی مانند نام، آدرس و شماره تلفن که به راحتی قابل سوءاستفاده هستند</a:t>
            </a:r>
            <a:r>
              <a:rPr lang="en-US" dirty="0"/>
              <a:t>.</a:t>
            </a:r>
          </a:p>
          <a:p>
            <a:pPr marL="0" indent="0" algn="r" rtl="1">
              <a:buNone/>
            </a:pPr>
            <a:r>
              <a:rPr lang="fa-IR" dirty="0"/>
              <a:t>-</a:t>
            </a:r>
            <a:r>
              <a:rPr lang="ar-SA" dirty="0"/>
              <a:t>اطلاعات مالی، سوابق پزشکی، عادات آنلاین، ترجیحات شخصی و ارتباطات دیجیتال نیز از جمله داده‌های حساسی هستند که باید با دقت بیشتری محافظت شوند</a:t>
            </a:r>
            <a:r>
              <a:rPr lang="en-US" dirty="0"/>
              <a:t>.</a:t>
            </a:r>
          </a:p>
          <a:p>
            <a:pPr marL="0" indent="0" algn="r" rtl="1">
              <a:buNone/>
            </a:pPr>
            <a:r>
              <a:rPr lang="en-US" dirty="0"/>
              <a:t>- </a:t>
            </a:r>
            <a:r>
              <a:rPr lang="ar-SA" dirty="0"/>
              <a:t>حفاظت از این نوع اطلاعات به معنای جلوگیری از دسترسی غیرمجاز و سوءاستفاده‌های احتمالی است که می‌تواند تبعات جدی برای افراد داشته باشد</a:t>
            </a:r>
            <a:endParaRPr lang="fa-IR" dirty="0"/>
          </a:p>
        </p:txBody>
      </p:sp>
    </p:spTree>
    <p:extLst>
      <p:ext uri="{BB962C8B-B14F-4D97-AF65-F5344CB8AC3E}">
        <p14:creationId xmlns:p14="http://schemas.microsoft.com/office/powerpoint/2010/main" val="1521824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a:t>تهدیدهای حریم خصوصی در فضای مجازی</a:t>
            </a:r>
            <a:endParaRPr lang="fa-IR" dirty="0"/>
          </a:p>
        </p:txBody>
      </p:sp>
      <p:sp>
        <p:nvSpPr>
          <p:cNvPr id="3" name="Content Placeholder 2"/>
          <p:cNvSpPr>
            <a:spLocks noGrp="1"/>
          </p:cNvSpPr>
          <p:nvPr>
            <p:ph idx="1"/>
          </p:nvPr>
        </p:nvSpPr>
        <p:spPr/>
        <p:txBody>
          <a:bodyPr/>
          <a:lstStyle/>
          <a:p>
            <a:pPr marL="0" indent="0" algn="r" rtl="1">
              <a:buNone/>
            </a:pPr>
            <a:r>
              <a:rPr lang="en-US" dirty="0"/>
              <a:t>- </a:t>
            </a:r>
            <a:r>
              <a:rPr lang="ar-SA" dirty="0"/>
              <a:t>یکی از تهدیدات اصلی حریم خصوصی در فضای مجازی، جمع‌آوری گسترده داده توسط شرکت‌های بزرگ فناوری است. این شرکت‌ها از الگوریتم‌های پیچیده برای تحلیل رفتار کاربران استفاده می‌کنند</a:t>
            </a:r>
            <a:r>
              <a:rPr lang="en-US" dirty="0"/>
              <a:t>.</a:t>
            </a:r>
          </a:p>
          <a:p>
            <a:pPr marL="0" indent="0" algn="r" rtl="1">
              <a:buNone/>
            </a:pPr>
            <a:r>
              <a:rPr lang="en-US" dirty="0"/>
              <a:t>- </a:t>
            </a:r>
            <a:r>
              <a:rPr lang="ar-SA" dirty="0"/>
              <a:t>هک و نقض امنیت داده‌ها نیز یکی دیگر از تهدیدات جدی است. حملات سایبری می‌توانند منجر به افشای اطلاعات شخصی میلیون‌ها کاربر شوند</a:t>
            </a:r>
            <a:r>
              <a:rPr lang="en-US" dirty="0"/>
              <a:t>.</a:t>
            </a:r>
          </a:p>
          <a:p>
            <a:pPr marL="0" indent="0" algn="r" rtl="1">
              <a:buNone/>
            </a:pPr>
            <a:r>
              <a:rPr lang="en-US" dirty="0"/>
              <a:t>- </a:t>
            </a:r>
            <a:r>
              <a:rPr lang="ar-SA" dirty="0"/>
              <a:t>علاوه بر این، فیشینگ و کلاهبرداری‌های آنلاین از جمله روش‌های پیچیده‌ای هستند که مجرمان سایبری برای دسترسی به اطلاعات حساس کاربران استفاده می‌کنند</a:t>
            </a:r>
            <a:endParaRPr lang="fa-IR" dirty="0"/>
          </a:p>
        </p:txBody>
      </p:sp>
    </p:spTree>
    <p:extLst>
      <p:ext uri="{BB962C8B-B14F-4D97-AF65-F5344CB8AC3E}">
        <p14:creationId xmlns:p14="http://schemas.microsoft.com/office/powerpoint/2010/main" val="2347688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sz="4000" b="1" dirty="0"/>
              <a:t>"چالش‌های اصلی حفظ حریم خصوصی در فضای مجازی</a:t>
            </a:r>
            <a:r>
              <a:rPr lang="en-US" sz="4000" b="1" dirty="0"/>
              <a:t>"</a:t>
            </a:r>
          </a:p>
        </p:txBody>
      </p:sp>
      <p:sp>
        <p:nvSpPr>
          <p:cNvPr id="3" name="Content Placeholder 2"/>
          <p:cNvSpPr>
            <a:spLocks noGrp="1"/>
          </p:cNvSpPr>
          <p:nvPr>
            <p:ph idx="1"/>
          </p:nvPr>
        </p:nvSpPr>
        <p:spPr/>
        <p:txBody>
          <a:bodyPr>
            <a:normAutofit fontScale="85000" lnSpcReduction="20000"/>
          </a:bodyPr>
          <a:lstStyle/>
          <a:p>
            <a:pPr marL="0" indent="0" algn="r" rtl="1">
              <a:buNone/>
            </a:pPr>
            <a:r>
              <a:rPr lang="ar-SA" dirty="0"/>
              <a:t>•جمع‌آوری گسترده داده توسط شرکت‌های بزرگ فناوری</a:t>
            </a:r>
            <a:r>
              <a:rPr lang="en-US" dirty="0"/>
              <a:t>:</a:t>
            </a:r>
          </a:p>
          <a:p>
            <a:pPr marL="0" indent="0" algn="r" rtl="1">
              <a:buNone/>
            </a:pPr>
            <a:r>
              <a:rPr lang="en-US" dirty="0"/>
              <a:t>  - </a:t>
            </a:r>
            <a:r>
              <a:rPr lang="ar-SA" dirty="0"/>
              <a:t>استفاده از الگوریتم‌های پیچیده برای تحلیل رفتار کاربران</a:t>
            </a:r>
            <a:endParaRPr lang="en-US" dirty="0"/>
          </a:p>
          <a:p>
            <a:pPr marL="0" indent="0" algn="r" rtl="1">
              <a:buNone/>
            </a:pPr>
            <a:r>
              <a:rPr lang="en-US" dirty="0"/>
              <a:t>  - </a:t>
            </a:r>
            <a:r>
              <a:rPr lang="ar-SA" dirty="0"/>
              <a:t>ایجاد پروفایل‌های دقیق از کاربران برای اهداف تجاری</a:t>
            </a:r>
            <a:endParaRPr lang="fa-IR" dirty="0"/>
          </a:p>
          <a:p>
            <a:pPr marL="0" indent="0" algn="r" rtl="1">
              <a:buNone/>
            </a:pPr>
            <a:endParaRPr lang="en-US" dirty="0"/>
          </a:p>
          <a:p>
            <a:pPr marL="0" indent="0" algn="r" rtl="1">
              <a:buNone/>
            </a:pPr>
            <a:r>
              <a:rPr lang="en-US" dirty="0"/>
              <a:t>• </a:t>
            </a:r>
            <a:r>
              <a:rPr lang="ar-SA" dirty="0"/>
              <a:t>هک و نقض امنیت داده‌ها</a:t>
            </a:r>
            <a:r>
              <a:rPr lang="en-US" dirty="0"/>
              <a:t>:</a:t>
            </a:r>
          </a:p>
          <a:p>
            <a:pPr marL="0" indent="0" algn="r" rtl="1">
              <a:buNone/>
            </a:pPr>
            <a:r>
              <a:rPr lang="en-US" dirty="0"/>
              <a:t>  - </a:t>
            </a:r>
            <a:r>
              <a:rPr lang="ar-SA" dirty="0"/>
              <a:t>افزایش حملات سایبری به پایگاه‌های داده بزرگ</a:t>
            </a:r>
            <a:endParaRPr lang="en-US" dirty="0"/>
          </a:p>
          <a:p>
            <a:pPr marL="0" indent="0" algn="r" rtl="1">
              <a:buNone/>
            </a:pPr>
            <a:r>
              <a:rPr lang="en-US" dirty="0"/>
              <a:t>  - </a:t>
            </a:r>
            <a:r>
              <a:rPr lang="ar-SA" dirty="0"/>
              <a:t>خطر افشای اطلاعات شخصی میلیون‌ها کاربر</a:t>
            </a:r>
            <a:endParaRPr lang="fa-IR" dirty="0"/>
          </a:p>
          <a:p>
            <a:pPr marL="0" indent="0" algn="r" rtl="1">
              <a:buNone/>
            </a:pPr>
            <a:endParaRPr lang="fa-IR" dirty="0"/>
          </a:p>
          <a:p>
            <a:pPr marL="0" indent="0" algn="r" rtl="1">
              <a:buNone/>
            </a:pPr>
            <a:r>
              <a:rPr lang="en-US" dirty="0"/>
              <a:t>• </a:t>
            </a:r>
            <a:r>
              <a:rPr lang="ar-SA" dirty="0"/>
              <a:t>فیشینگ و کلاهبرداری‌های آنلاین</a:t>
            </a:r>
            <a:r>
              <a:rPr lang="en-US" dirty="0"/>
              <a:t>:</a:t>
            </a:r>
          </a:p>
          <a:p>
            <a:pPr marL="0" indent="0" algn="r" rtl="1">
              <a:buNone/>
            </a:pPr>
            <a:r>
              <a:rPr lang="en-US" dirty="0"/>
              <a:t>  - </a:t>
            </a:r>
            <a:r>
              <a:rPr lang="ar-SA" dirty="0"/>
              <a:t>پیچیده‌تر شدن روش‌های فریب کاربران</a:t>
            </a:r>
            <a:endParaRPr lang="en-US" dirty="0"/>
          </a:p>
          <a:p>
            <a:pPr marL="0" indent="0" algn="r" rtl="1">
              <a:buNone/>
            </a:pPr>
            <a:r>
              <a:rPr lang="en-US" dirty="0"/>
              <a:t>  - </a:t>
            </a:r>
            <a:r>
              <a:rPr lang="ar-SA" dirty="0"/>
              <a:t>استفاده از مهندسی اجتماعی برای دسترسی به اطلاعات حساس</a:t>
            </a:r>
            <a:endParaRPr lang="en-US" dirty="0"/>
          </a:p>
          <a:p>
            <a:pPr marL="0" indent="0" algn="r">
              <a:buNone/>
            </a:pPr>
            <a:endParaRPr lang="en-US" dirty="0"/>
          </a:p>
        </p:txBody>
      </p:sp>
    </p:spTree>
    <p:extLst>
      <p:ext uri="{BB962C8B-B14F-4D97-AF65-F5344CB8AC3E}">
        <p14:creationId xmlns:p14="http://schemas.microsoft.com/office/powerpoint/2010/main" val="29957598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401</TotalTime>
  <Words>5269</Words>
  <Application>Microsoft Office PowerPoint</Application>
  <PresentationFormat>Widescreen</PresentationFormat>
  <Paragraphs>453</Paragraphs>
  <Slides>53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53</vt:i4>
      </vt:variant>
    </vt:vector>
  </HeadingPairs>
  <TitlesOfParts>
    <vt:vector size="57" baseType="lpstr">
      <vt:lpstr>Arial</vt:lpstr>
      <vt:lpstr>Calibri</vt:lpstr>
      <vt:lpstr>Calibri Light</vt:lpstr>
      <vt:lpstr>Office Theme</vt:lpstr>
      <vt:lpstr>PowerPoint Presentation</vt:lpstr>
      <vt:lpstr>مقدمه )حریم خصوصی در فضای مجازی(</vt:lpstr>
      <vt:lpstr>PowerPoint Presentation</vt:lpstr>
      <vt:lpstr>اهمیت حریم خصوصی در دنیای امروز</vt:lpstr>
      <vt:lpstr>حریم خصوصی در فضای مجازی چیست؟</vt:lpstr>
      <vt:lpstr>PowerPoint Presentation</vt:lpstr>
      <vt:lpstr>انواع اطلاعات شخصی در فضای مجازی</vt:lpstr>
      <vt:lpstr>تهدیدهای حریم خصوصی در فضای مجازی</vt:lpstr>
      <vt:lpstr>"چالش‌های اصلی حفظ حریم خصوصی در فضای مجازی"</vt:lpstr>
      <vt:lpstr>PowerPoint Presentation</vt:lpstr>
      <vt:lpstr>قوانین جهانی حفاظت از داده‌ها</vt:lpstr>
      <vt:lpstr>قوانین حفظ امنیت در اینترنت </vt:lpstr>
      <vt:lpstr>اصول اساسی حفظ حریم خصوصی آنلاین </vt:lpstr>
      <vt:lpstr>PowerPoint Presentation</vt:lpstr>
      <vt:lpstr>PowerPoint Presentation</vt:lpstr>
      <vt:lpstr>  ابزارهای حفاظت از حریم خصوصی آنلاین</vt:lpstr>
      <vt:lpstr>"ابزارهای ضروری برای محافظت از حریم خصوصی آنلاین" </vt:lpstr>
      <vt:lpstr>مدیریت حضور در شبکه‌های اجتماعی</vt:lpstr>
      <vt:lpstr>PowerPoint Presentation</vt:lpstr>
      <vt:lpstr>امنیت ایمیل و ارتباطات آنلاین</vt:lpstr>
      <vt:lpstr>امنیت ایمیل و ارتباطات آنلاین</vt:lpstr>
      <vt:lpstr>SMIME چیست و چطور به امنیت ایمیل کمک می کند؟ </vt:lpstr>
      <vt:lpstr>رمزگذاری ایمیل </vt:lpstr>
      <vt:lpstr>دو ویژگی مهم و امنیتی رمزگذاری پیام </vt:lpstr>
      <vt:lpstr>امضای دیجیتال ایمیل </vt:lpstr>
      <vt:lpstr>ویژگی‌های امنیتی امضای دیجیتال </vt:lpstr>
      <vt:lpstr>کوکی‌ها چه هستند و چرا باید به آن‌ها اهمیت دهید؟ </vt:lpstr>
      <vt:lpstr>کوکی چه اطلاعاتی را ذخیره می‌کند؟ </vt:lpstr>
      <vt:lpstr>تاریخچه و انواع کوکی های اینترنتی(internet cookie) </vt:lpstr>
      <vt:lpstr>کوکی موقت (Session Cookie) </vt:lpstr>
      <vt:lpstr>کوکی ماندگار (Permanent Cookie) </vt:lpstr>
      <vt:lpstr>مدیریت کوکی‌ها و ردیاب‌ها</vt:lpstr>
      <vt:lpstr>ادامه</vt:lpstr>
      <vt:lpstr>مشاهده کوکی‌ها در گوگل کروم </vt:lpstr>
      <vt:lpstr>PowerPoint Presentation</vt:lpstr>
      <vt:lpstr>چگونه کوکی‌ها را غیرفعال کنیم؟ </vt:lpstr>
      <vt:lpstr>PowerPoint Presentation</vt:lpstr>
      <vt:lpstr>اهمیت به‌روزرسانی نرم‌افزارها و سیستم‌عامل</vt:lpstr>
      <vt:lpstr>ادامه </vt:lpstr>
      <vt:lpstr>امنیت رمز عبور</vt:lpstr>
      <vt:lpstr>امنیت رمز عبور</vt:lpstr>
      <vt:lpstr>امنیت و حریم خصوصی در دنیای موبایل</vt:lpstr>
      <vt:lpstr>امنیت و حریم خصوصی در دنیای موبایل</vt:lpstr>
      <vt:lpstr>    </vt:lpstr>
      <vt:lpstr>PowerPoint Presentation</vt:lpstr>
      <vt:lpstr>مدیریت هویت دیجیتال</vt:lpstr>
      <vt:lpstr>PowerPoint Presentation</vt:lpstr>
      <vt:lpstr>آموزش کودکان درباره حریم خصوصی آنلاین</vt:lpstr>
      <vt:lpstr>PowerPoint Presentation</vt:lpstr>
      <vt:lpstr>امنیت رمز عبور</vt:lpstr>
      <vt:lpstr>PowerPoint Presentation</vt:lpstr>
      <vt:lpstr>امنیت و حریم خصوصی در دنیای موبایل</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dc:creator>
  <cp:lastModifiedBy>Abbasi</cp:lastModifiedBy>
  <cp:revision>64</cp:revision>
  <dcterms:created xsi:type="dcterms:W3CDTF">2024-07-20T13:40:14Z</dcterms:created>
  <dcterms:modified xsi:type="dcterms:W3CDTF">2024-09-22T21:15:27Z</dcterms:modified>
</cp:coreProperties>
</file>